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63" r:id="rId4"/>
    <p:sldId id="258" r:id="rId5"/>
    <p:sldId id="271" r:id="rId6"/>
    <p:sldId id="259" r:id="rId7"/>
    <p:sldId id="260" r:id="rId8"/>
    <p:sldId id="264" r:id="rId9"/>
    <p:sldId id="265" r:id="rId10"/>
    <p:sldId id="261" r:id="rId11"/>
    <p:sldId id="269" r:id="rId12"/>
    <p:sldId id="270" r:id="rId13"/>
    <p:sldId id="266" r:id="rId14"/>
    <p:sldId id="262"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0" autoAdjust="0"/>
    <p:restoredTop sz="94660"/>
  </p:normalViewPr>
  <p:slideViewPr>
    <p:cSldViewPr snapToGrid="0">
      <p:cViewPr varScale="1">
        <p:scale>
          <a:sx n="131" d="100"/>
          <a:sy n="131" d="100"/>
        </p:scale>
        <p:origin x="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6617B-E5DC-461B-A775-27BBC424340C}" type="datetimeFigureOut">
              <a:rPr lang="en-US" smtClean="0"/>
              <a:t>3/18/20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87E7F-0071-4500-9EC8-A2F218BF411C}" type="slidenum">
              <a:rPr lang="en-US" smtClean="0"/>
              <a:t>‹#›</a:t>
            </a:fld>
            <a:endParaRPr lang="en-US"/>
          </a:p>
        </p:txBody>
      </p:sp>
    </p:spTree>
    <p:extLst>
      <p:ext uri="{BB962C8B-B14F-4D97-AF65-F5344CB8AC3E}">
        <p14:creationId xmlns:p14="http://schemas.microsoft.com/office/powerpoint/2010/main" val="255515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3/2/2020</a:t>
            </a:r>
            <a:endParaRPr lang="en-US" dirty="0"/>
          </a:p>
        </p:txBody>
      </p:sp>
      <p:sp>
        <p:nvSpPr>
          <p:cNvPr id="5" name="Footer Placeholder 4"/>
          <p:cNvSpPr>
            <a:spLocks noGrp="1"/>
          </p:cNvSpPr>
          <p:nvPr>
            <p:ph type="ftr" sz="quarter" idx="11"/>
          </p:nvPr>
        </p:nvSpPr>
        <p:spPr/>
        <p:txBody>
          <a:bodyPr/>
          <a:lstStyle/>
          <a:p>
            <a:r>
              <a:rPr lang="en-US"/>
              <a:t>PPT Courtesy of Butterfly Journey Human Services, LLC</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3/2/2020</a:t>
            </a:r>
            <a:endParaRPr lang="en-US" dirty="0"/>
          </a:p>
        </p:txBody>
      </p:sp>
      <p:sp>
        <p:nvSpPr>
          <p:cNvPr id="5" name="Footer Placeholder 4"/>
          <p:cNvSpPr>
            <a:spLocks noGrp="1"/>
          </p:cNvSpPr>
          <p:nvPr>
            <p:ph type="ftr" sz="quarter" idx="11"/>
          </p:nvPr>
        </p:nvSpPr>
        <p:spPr/>
        <p:txBody>
          <a:bodyPr/>
          <a:lstStyle/>
          <a:p>
            <a:r>
              <a:rPr lang="en-US"/>
              <a:t>PPT Courtesy of Butterfly Journey Human Services, LLC</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3/2/2020</a:t>
            </a:r>
            <a:endParaRPr lang="en-US" dirty="0"/>
          </a:p>
        </p:txBody>
      </p:sp>
      <p:sp>
        <p:nvSpPr>
          <p:cNvPr id="5" name="Footer Placeholder 4"/>
          <p:cNvSpPr>
            <a:spLocks noGrp="1"/>
          </p:cNvSpPr>
          <p:nvPr>
            <p:ph type="ftr" sz="quarter" idx="11"/>
          </p:nvPr>
        </p:nvSpPr>
        <p:spPr/>
        <p:txBody>
          <a:bodyPr/>
          <a:lstStyle/>
          <a:p>
            <a:r>
              <a:rPr lang="en-US"/>
              <a:t>PPT Courtesy of Butterfly Journey Human Services, LLC</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a:t>3/2/2020</a:t>
            </a:r>
            <a:endParaRPr lang="en-US" dirty="0"/>
          </a:p>
        </p:txBody>
      </p:sp>
      <p:sp>
        <p:nvSpPr>
          <p:cNvPr id="6" name="Footer Placeholder 5"/>
          <p:cNvSpPr>
            <a:spLocks noGrp="1"/>
          </p:cNvSpPr>
          <p:nvPr>
            <p:ph type="ftr" sz="quarter" idx="11"/>
          </p:nvPr>
        </p:nvSpPr>
        <p:spPr/>
        <p:txBody>
          <a:bodyPr/>
          <a:lstStyle/>
          <a:p>
            <a:r>
              <a:rPr lang="en-US"/>
              <a:t>PPT Courtesy of Butterfly Journey Human Services, LLC</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a:t>3/2/2020</a:t>
            </a:r>
            <a:endParaRPr lang="en-US" dirty="0"/>
          </a:p>
        </p:txBody>
      </p:sp>
      <p:sp>
        <p:nvSpPr>
          <p:cNvPr id="6" name="Footer Placeholder 5"/>
          <p:cNvSpPr>
            <a:spLocks noGrp="1"/>
          </p:cNvSpPr>
          <p:nvPr>
            <p:ph type="ftr" sz="quarter" idx="11"/>
          </p:nvPr>
        </p:nvSpPr>
        <p:spPr/>
        <p:txBody>
          <a:bodyPr/>
          <a:lstStyle/>
          <a:p>
            <a:r>
              <a:rPr lang="en-US"/>
              <a:t>PPT Courtesy of Butterfly Journey Human Services, LLC</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a:t>3/2/2020</a:t>
            </a:r>
            <a:endParaRPr lang="en-US" dirty="0"/>
          </a:p>
        </p:txBody>
      </p:sp>
      <p:sp>
        <p:nvSpPr>
          <p:cNvPr id="6" name="Footer Placeholder 5"/>
          <p:cNvSpPr>
            <a:spLocks noGrp="1"/>
          </p:cNvSpPr>
          <p:nvPr>
            <p:ph type="ftr" sz="quarter" idx="11"/>
          </p:nvPr>
        </p:nvSpPr>
        <p:spPr/>
        <p:txBody>
          <a:bodyPr/>
          <a:lstStyle/>
          <a:p>
            <a:r>
              <a:rPr lang="en-US"/>
              <a:t>PPT Courtesy of Butterfly Journey Human Services, LLC</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3/2/2020</a:t>
            </a:r>
            <a:endParaRPr lang="en-US" dirty="0"/>
          </a:p>
        </p:txBody>
      </p:sp>
      <p:sp>
        <p:nvSpPr>
          <p:cNvPr id="5" name="Footer Placeholder 4"/>
          <p:cNvSpPr>
            <a:spLocks noGrp="1"/>
          </p:cNvSpPr>
          <p:nvPr>
            <p:ph type="ftr" sz="quarter" idx="11"/>
          </p:nvPr>
        </p:nvSpPr>
        <p:spPr/>
        <p:txBody>
          <a:bodyPr/>
          <a:lstStyle/>
          <a:p>
            <a:r>
              <a:rPr lang="en-US"/>
              <a:t>PPT Courtesy of Butterfly Journey Human Services, LLC</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3/2/2020</a:t>
            </a:r>
            <a:endParaRPr lang="en-US" dirty="0"/>
          </a:p>
        </p:txBody>
      </p:sp>
      <p:sp>
        <p:nvSpPr>
          <p:cNvPr id="5" name="Footer Placeholder 4"/>
          <p:cNvSpPr>
            <a:spLocks noGrp="1"/>
          </p:cNvSpPr>
          <p:nvPr>
            <p:ph type="ftr" sz="quarter" idx="11"/>
          </p:nvPr>
        </p:nvSpPr>
        <p:spPr/>
        <p:txBody>
          <a:bodyPr/>
          <a:lstStyle/>
          <a:p>
            <a:r>
              <a:rPr lang="en-US"/>
              <a:t>PPT Courtesy of Butterfly Journey Human Services, LLC</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3/2/2020</a:t>
            </a:r>
            <a:endParaRPr lang="en-US" dirty="0"/>
          </a:p>
        </p:txBody>
      </p:sp>
      <p:sp>
        <p:nvSpPr>
          <p:cNvPr id="5" name="Footer Placeholder 4"/>
          <p:cNvSpPr>
            <a:spLocks noGrp="1"/>
          </p:cNvSpPr>
          <p:nvPr>
            <p:ph type="ftr" sz="quarter" idx="11"/>
          </p:nvPr>
        </p:nvSpPr>
        <p:spPr/>
        <p:txBody>
          <a:bodyPr/>
          <a:lstStyle/>
          <a:p>
            <a:r>
              <a:rPr lang="en-US"/>
              <a:t>PPT Courtesy of Butterfly Journey Human Services, LLC</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3/2/2020</a:t>
            </a:r>
            <a:endParaRPr lang="en-US" dirty="0"/>
          </a:p>
        </p:txBody>
      </p:sp>
      <p:sp>
        <p:nvSpPr>
          <p:cNvPr id="5" name="Footer Placeholder 4"/>
          <p:cNvSpPr>
            <a:spLocks noGrp="1"/>
          </p:cNvSpPr>
          <p:nvPr>
            <p:ph type="ftr" sz="quarter" idx="11"/>
          </p:nvPr>
        </p:nvSpPr>
        <p:spPr/>
        <p:txBody>
          <a:bodyPr/>
          <a:lstStyle/>
          <a:p>
            <a:r>
              <a:rPr lang="en-US"/>
              <a:t>PPT Courtesy of Butterfly Journey Human Services, LLC</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3/2/2020</a:t>
            </a:r>
            <a:endParaRPr lang="en-US" dirty="0"/>
          </a:p>
        </p:txBody>
      </p:sp>
      <p:sp>
        <p:nvSpPr>
          <p:cNvPr id="6" name="Footer Placeholder 5"/>
          <p:cNvSpPr>
            <a:spLocks noGrp="1"/>
          </p:cNvSpPr>
          <p:nvPr>
            <p:ph type="ftr" sz="quarter" idx="11"/>
          </p:nvPr>
        </p:nvSpPr>
        <p:spPr/>
        <p:txBody>
          <a:bodyPr/>
          <a:lstStyle/>
          <a:p>
            <a:r>
              <a:rPr lang="en-US"/>
              <a:t>PPT Courtesy of Butterfly Journey Human Services, LLC</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3/2/2020</a:t>
            </a:r>
            <a:endParaRPr lang="en-US" dirty="0"/>
          </a:p>
        </p:txBody>
      </p:sp>
      <p:sp>
        <p:nvSpPr>
          <p:cNvPr id="8" name="Footer Placeholder 7"/>
          <p:cNvSpPr>
            <a:spLocks noGrp="1"/>
          </p:cNvSpPr>
          <p:nvPr>
            <p:ph type="ftr" sz="quarter" idx="11"/>
          </p:nvPr>
        </p:nvSpPr>
        <p:spPr/>
        <p:txBody>
          <a:bodyPr/>
          <a:lstStyle/>
          <a:p>
            <a:r>
              <a:rPr lang="en-US"/>
              <a:t>PPT Courtesy of Butterfly Journey Human Services, LLC</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3/2/2020</a:t>
            </a:r>
            <a:endParaRPr lang="en-US" dirty="0"/>
          </a:p>
        </p:txBody>
      </p:sp>
      <p:sp>
        <p:nvSpPr>
          <p:cNvPr id="4" name="Footer Placeholder 3"/>
          <p:cNvSpPr>
            <a:spLocks noGrp="1"/>
          </p:cNvSpPr>
          <p:nvPr>
            <p:ph type="ftr" sz="quarter" idx="11"/>
          </p:nvPr>
        </p:nvSpPr>
        <p:spPr/>
        <p:txBody>
          <a:bodyPr/>
          <a:lstStyle/>
          <a:p>
            <a:r>
              <a:rPr lang="en-US"/>
              <a:t>PPT Courtesy of Butterfly Journey Human Services, LLC</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3/2/2020</a:t>
            </a:r>
            <a:endParaRPr lang="en-US" dirty="0"/>
          </a:p>
        </p:txBody>
      </p:sp>
      <p:sp>
        <p:nvSpPr>
          <p:cNvPr id="3" name="Footer Placeholder 2"/>
          <p:cNvSpPr>
            <a:spLocks noGrp="1"/>
          </p:cNvSpPr>
          <p:nvPr>
            <p:ph type="ftr" sz="quarter" idx="11"/>
          </p:nvPr>
        </p:nvSpPr>
        <p:spPr/>
        <p:txBody>
          <a:bodyPr/>
          <a:lstStyle/>
          <a:p>
            <a:r>
              <a:rPr lang="en-US"/>
              <a:t>PPT Courtesy of Butterfly Journey Human Services, LLC</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3/2/2020</a:t>
            </a:r>
            <a:endParaRPr lang="en-US" dirty="0"/>
          </a:p>
        </p:txBody>
      </p:sp>
      <p:sp>
        <p:nvSpPr>
          <p:cNvPr id="6" name="Footer Placeholder 5"/>
          <p:cNvSpPr>
            <a:spLocks noGrp="1"/>
          </p:cNvSpPr>
          <p:nvPr>
            <p:ph type="ftr" sz="quarter" idx="11"/>
          </p:nvPr>
        </p:nvSpPr>
        <p:spPr/>
        <p:txBody>
          <a:bodyPr/>
          <a:lstStyle/>
          <a:p>
            <a:r>
              <a:rPr lang="en-US"/>
              <a:t>PPT Courtesy of Butterfly Journey Human Services, LLC</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3/2/2020</a:t>
            </a:r>
            <a:endParaRPr lang="en-US" dirty="0"/>
          </a:p>
        </p:txBody>
      </p:sp>
      <p:sp>
        <p:nvSpPr>
          <p:cNvPr id="6" name="Footer Placeholder 5"/>
          <p:cNvSpPr>
            <a:spLocks noGrp="1"/>
          </p:cNvSpPr>
          <p:nvPr>
            <p:ph type="ftr" sz="quarter" idx="11"/>
          </p:nvPr>
        </p:nvSpPr>
        <p:spPr/>
        <p:txBody>
          <a:bodyPr/>
          <a:lstStyle/>
          <a:p>
            <a:r>
              <a:rPr lang="en-US"/>
              <a:t>PPT Courtesy of Butterfly Journey Human Services, LLC</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3/2/2020</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PPT Courtesy of Butterfly Journey Human Services, LLC</a:t>
            </a:r>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biblegateway.com/passage/?search=Proverbs+18%3A15&amp;version=AMPC"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stonecrestga.gov/charter.php"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rifleco.org/DocumentCenter/View/9147/Code-of-Conduct-for-Elected-Officials?bidId="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www.rifleco.org/DocumentCenter/View/9147/Code-of-Conduct-for-Elected-Officials?bidId="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ellington.govt.nz/~/media/your-council/mayor-and-councillors/files/elected-codeofconduct.pdf"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iaa.govt.nz/for-advisers/adviser-tools/ethics-toolkit/solving-ethical-problem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ButterflyJourneyHS@gmail.com" TargetMode="External"/><Relationship Id="rId2" Type="http://schemas.openxmlformats.org/officeDocument/2006/relationships/hyperlink" Target="mailto:StonecrestGaEthicsBoard@gmail.com"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biblegateway.com/passage/?search=Psalm+119:66&amp;version=AMPC"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biblegateway.com/passage/?search=Proverbs+2:6&amp;version=AMPC"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stonecrestgaethicsboard.webnode.com/rooms/from%C2%A0https:/www.iaa.govt.nz/for-advisers/adviser-tools/ethics-toolkit/the-difference-between-personal-and-professional-eth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y9dAhmWp8r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thempc.org/eagenda/x/hrb/2013/JUNE%2012,%202013%20HISTORIC%20DISTRICT%20BOARD%20OF%20REVIEW%20SPECIAL%20CALLED%20MEETING%20on%20Wednesday,%20June%2012,%202013/864DC2DA-B8E1-43C6-875B-6B9F4B94F816.pdf"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www.thempc.org/eagenda/x/hrb/2013/JUNE%2012,%202013%20HISTORIC%20DISTRICT%20BOARD%20OF%20REVIEW%20SPECIAL%20CALLED%20MEETING%20on%20Wednesday,%20June%2012,%202013/864DC2DA-B8E1-43C6-875B-6B9F4B94F81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dekalbcountyethics.org/file-a-complaint/"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dekalbcountyethics.org/file-a-complain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p:txBody>
          <a:bodyPr/>
          <a:lstStyle/>
          <a:p>
            <a:pPr algn="ctr"/>
            <a:r>
              <a:rPr lang="en-US" dirty="0"/>
              <a:t>Stonecrest Ethics Board Community</a:t>
            </a:r>
          </a:p>
        </p:txBody>
      </p:sp>
      <p:pic>
        <p:nvPicPr>
          <p:cNvPr id="5" name="Picture 4">
            <a:extLst>
              <a:ext uri="{FF2B5EF4-FFF2-40B4-BE49-F238E27FC236}">
                <a16:creationId xmlns:a16="http://schemas.microsoft.com/office/drawing/2014/main" id="{4B6A8647-D6DF-487C-9C70-A0F54EB5FE6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5594515" y="401076"/>
            <a:ext cx="2904792" cy="2262782"/>
          </a:xfrm>
          <a:prstGeom prst="rect">
            <a:avLst/>
          </a:prstGeom>
          <a:ln>
            <a:solidFill>
              <a:schemeClr val="tx1"/>
            </a:solidFill>
          </a:ln>
        </p:spPr>
      </p:pic>
      <p:sp>
        <p:nvSpPr>
          <p:cNvPr id="3" name="Subtitle 2">
            <a:extLst>
              <a:ext uri="{FF2B5EF4-FFF2-40B4-BE49-F238E27FC236}">
                <a16:creationId xmlns:a16="http://schemas.microsoft.com/office/drawing/2014/main" id="{08521C3B-032E-40BD-9E88-E7E56367EC28}"/>
              </a:ext>
            </a:extLst>
          </p:cNvPr>
          <p:cNvSpPr>
            <a:spLocks noGrp="1"/>
          </p:cNvSpPr>
          <p:nvPr>
            <p:ph type="subTitle" idx="1"/>
          </p:nvPr>
        </p:nvSpPr>
        <p:spPr>
          <a:xfrm>
            <a:off x="2589213" y="4889711"/>
            <a:ext cx="8915399" cy="473050"/>
          </a:xfrm>
        </p:spPr>
        <p:txBody>
          <a:bodyPr/>
          <a:lstStyle/>
          <a:p>
            <a:pPr algn="ctr"/>
            <a:r>
              <a:rPr lang="en-US" b="1" dirty="0"/>
              <a:t>Knowledge Is Power, When Power Of Knowledge Is Shared With People! </a:t>
            </a:r>
          </a:p>
        </p:txBody>
      </p:sp>
      <p:sp>
        <p:nvSpPr>
          <p:cNvPr id="8" name="Footer Placeholder 7">
            <a:extLst>
              <a:ext uri="{FF2B5EF4-FFF2-40B4-BE49-F238E27FC236}">
                <a16:creationId xmlns:a16="http://schemas.microsoft.com/office/drawing/2014/main" id="{8A3EED1D-4E8B-4951-B0FC-9ADCA28381D0}"/>
              </a:ext>
            </a:extLst>
          </p:cNvPr>
          <p:cNvSpPr>
            <a:spLocks noGrp="1"/>
          </p:cNvSpPr>
          <p:nvPr>
            <p:ph type="ftr" sz="quarter" idx="11"/>
          </p:nvPr>
        </p:nvSpPr>
        <p:spPr>
          <a:xfrm>
            <a:off x="3236911" y="6149884"/>
            <a:ext cx="7619999" cy="365125"/>
          </a:xfrm>
        </p:spPr>
        <p:txBody>
          <a:bodyPr/>
          <a:lstStyle/>
          <a:p>
            <a:pPr algn="ctr"/>
            <a:r>
              <a:rPr lang="en-US" dirty="0"/>
              <a:t>PPT Courtesy of Butterfly Journey Human Services, LLC</a:t>
            </a:r>
          </a:p>
        </p:txBody>
      </p:sp>
      <p:sp>
        <p:nvSpPr>
          <p:cNvPr id="9" name="Slide Number Placeholder 8">
            <a:extLst>
              <a:ext uri="{FF2B5EF4-FFF2-40B4-BE49-F238E27FC236}">
                <a16:creationId xmlns:a16="http://schemas.microsoft.com/office/drawing/2014/main" id="{123E004D-D127-44B6-A303-06303833144E}"/>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4" name="TextBox 3">
            <a:extLst>
              <a:ext uri="{FF2B5EF4-FFF2-40B4-BE49-F238E27FC236}">
                <a16:creationId xmlns:a16="http://schemas.microsoft.com/office/drawing/2014/main" id="{A54013D0-056D-4618-9A8B-1166571DC473}"/>
              </a:ext>
            </a:extLst>
          </p:cNvPr>
          <p:cNvSpPr txBox="1"/>
          <p:nvPr/>
        </p:nvSpPr>
        <p:spPr>
          <a:xfrm>
            <a:off x="3062738" y="5284658"/>
            <a:ext cx="7968343" cy="830997"/>
          </a:xfrm>
          <a:prstGeom prst="rect">
            <a:avLst/>
          </a:prstGeom>
          <a:noFill/>
        </p:spPr>
        <p:txBody>
          <a:bodyPr wrap="square" rtlCol="0">
            <a:spAutoFit/>
          </a:bodyPr>
          <a:lstStyle/>
          <a:p>
            <a:pPr algn="ctr"/>
            <a:r>
              <a:rPr lang="en-US" sz="1600" i="1" u="sng" dirty="0">
                <a:hlinkClick r:id="rId4"/>
              </a:rPr>
              <a:t>Proverbs 18:15</a:t>
            </a:r>
            <a:r>
              <a:rPr lang="en-US" sz="1600" i="1" dirty="0"/>
              <a:t> </a:t>
            </a:r>
          </a:p>
          <a:p>
            <a:pPr algn="ctr"/>
            <a:r>
              <a:rPr lang="en-US" sz="1600" i="1" dirty="0"/>
              <a:t>The mind of the prudent is ever getting knowledge, and the ear of the wise is ever seeking (inquiring for and craving) knowledge.</a:t>
            </a:r>
          </a:p>
        </p:txBody>
      </p:sp>
    </p:spTree>
    <p:extLst>
      <p:ext uri="{BB962C8B-B14F-4D97-AF65-F5344CB8AC3E}">
        <p14:creationId xmlns:p14="http://schemas.microsoft.com/office/powerpoint/2010/main" val="1805825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531812" y="226132"/>
            <a:ext cx="11387138" cy="965200"/>
          </a:xfrm>
        </p:spPr>
        <p:txBody>
          <a:bodyPr>
            <a:normAutofit fontScale="90000"/>
          </a:bodyPr>
          <a:lstStyle/>
          <a:p>
            <a:pPr algn="ctr"/>
            <a:r>
              <a:rPr lang="en-US" dirty="0"/>
              <a:t>Stonecrest Ethics Board: City Charter</a:t>
            </a:r>
          </a:p>
        </p:txBody>
      </p:sp>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p:txBody>
          <a:bodyPr/>
          <a:lstStyle/>
          <a:p>
            <a:pPr algn="ctr"/>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11" name="Picture 10">
            <a:extLst>
              <a:ext uri="{FF2B5EF4-FFF2-40B4-BE49-F238E27FC236}">
                <a16:creationId xmlns:a16="http://schemas.microsoft.com/office/drawing/2014/main" id="{C211B85B-249F-4E39-BC7F-3A22E343C153}"/>
              </a:ext>
            </a:extLst>
          </p:cNvPr>
          <p:cNvPicPr>
            <a:picLocks noChangeAspect="1"/>
          </p:cNvPicPr>
          <p:nvPr/>
        </p:nvPicPr>
        <p:blipFill>
          <a:blip r:embed="rId2"/>
          <a:stretch>
            <a:fillRect/>
          </a:stretch>
        </p:blipFill>
        <p:spPr>
          <a:xfrm>
            <a:off x="2032000" y="1611611"/>
            <a:ext cx="9842500" cy="3283054"/>
          </a:xfrm>
          <a:prstGeom prst="rect">
            <a:avLst/>
          </a:prstGeom>
        </p:spPr>
      </p:pic>
      <p:sp>
        <p:nvSpPr>
          <p:cNvPr id="12" name="TextBox 11">
            <a:extLst>
              <a:ext uri="{FF2B5EF4-FFF2-40B4-BE49-F238E27FC236}">
                <a16:creationId xmlns:a16="http://schemas.microsoft.com/office/drawing/2014/main" id="{82CCE450-C0FE-451D-A8C2-D5DC309C1E5B}"/>
              </a:ext>
            </a:extLst>
          </p:cNvPr>
          <p:cNvSpPr txBox="1"/>
          <p:nvPr/>
        </p:nvSpPr>
        <p:spPr>
          <a:xfrm>
            <a:off x="2032000" y="5397144"/>
            <a:ext cx="9690100" cy="738664"/>
          </a:xfrm>
          <a:prstGeom prst="rect">
            <a:avLst/>
          </a:prstGeom>
          <a:noFill/>
        </p:spPr>
        <p:txBody>
          <a:bodyPr wrap="square" rtlCol="0">
            <a:spAutoFit/>
          </a:bodyPr>
          <a:lstStyle/>
          <a:p>
            <a:r>
              <a:rPr lang="en-US" sz="1400" dirty="0"/>
              <a:t>Reference: Senate Bill 208, 2015 Senators Ramsey, Sr. of the 43rd, Jones of the 10th, Davenport of the 44th, Henson of the 41st and Butler of the 55th. (GA. 2015). City of Stonecrest Charter, p. 4. Retrieved from </a:t>
            </a:r>
            <a:r>
              <a:rPr lang="en-US" sz="1400" dirty="0">
                <a:hlinkClick r:id="rId3"/>
              </a:rPr>
              <a:t>https://www.stonecrestga.gov/charter.php</a:t>
            </a:r>
            <a:endParaRPr lang="en-US" sz="1400" dirty="0"/>
          </a:p>
        </p:txBody>
      </p:sp>
    </p:spTree>
    <p:extLst>
      <p:ext uri="{BB962C8B-B14F-4D97-AF65-F5344CB8AC3E}">
        <p14:creationId xmlns:p14="http://schemas.microsoft.com/office/powerpoint/2010/main" val="3713376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2B968B-43AC-294D-B52C-51B618D49AE4}"/>
              </a:ext>
            </a:extLst>
          </p:cNvPr>
          <p:cNvSpPr>
            <a:spLocks noGrp="1"/>
          </p:cNvSpPr>
          <p:nvPr>
            <p:ph type="ftr" sz="quarter" idx="11"/>
          </p:nvPr>
        </p:nvSpPr>
        <p:spPr>
          <a:xfrm>
            <a:off x="7621589" y="6275507"/>
            <a:ext cx="3427411" cy="365125"/>
          </a:xfrm>
        </p:spPr>
        <p:txBody>
          <a:bodyPr/>
          <a:lstStyle/>
          <a:p>
            <a:pPr algn="r"/>
            <a:r>
              <a:rPr lang="en-US" dirty="0"/>
              <a:t>PPT Courtesy of Butterfly Journey Human Services, LLC</a:t>
            </a:r>
          </a:p>
        </p:txBody>
      </p:sp>
      <p:sp>
        <p:nvSpPr>
          <p:cNvPr id="5" name="Slide Number Placeholder 4">
            <a:extLst>
              <a:ext uri="{FF2B5EF4-FFF2-40B4-BE49-F238E27FC236}">
                <a16:creationId xmlns:a16="http://schemas.microsoft.com/office/drawing/2014/main" id="{1F3C1807-6739-3140-A305-C13FA6C24597}"/>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Title 1">
            <a:extLst>
              <a:ext uri="{FF2B5EF4-FFF2-40B4-BE49-F238E27FC236}">
                <a16:creationId xmlns:a16="http://schemas.microsoft.com/office/drawing/2014/main" id="{DEFB4E0D-7EB7-A845-996A-91575192F4FF}"/>
              </a:ext>
            </a:extLst>
          </p:cNvPr>
          <p:cNvSpPr txBox="1">
            <a:spLocks/>
          </p:cNvSpPr>
          <p:nvPr/>
        </p:nvSpPr>
        <p:spPr>
          <a:xfrm>
            <a:off x="1549400" y="5876920"/>
            <a:ext cx="10642600" cy="73830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t>Rifle Colorado. (2016, August 3). Code of Conduct for Elected Officials. Adopted by City Council, Resolution No. 11, Series of 2016, p. 16. Retrieved from </a:t>
            </a:r>
            <a:r>
              <a:rPr lang="en-US" sz="1400" dirty="0">
                <a:hlinkClick r:id="rId2"/>
              </a:rPr>
              <a:t>https://www.rifleco.org/DocumentCenter/View/9147/Code-of-Conduct-for-Elected-Officials?bidId=</a:t>
            </a:r>
            <a:r>
              <a:rPr lang="en-US" sz="1400" dirty="0"/>
              <a:t> </a:t>
            </a:r>
          </a:p>
        </p:txBody>
      </p:sp>
      <p:pic>
        <p:nvPicPr>
          <p:cNvPr id="8" name="Picture 7">
            <a:extLst>
              <a:ext uri="{FF2B5EF4-FFF2-40B4-BE49-F238E27FC236}">
                <a16:creationId xmlns:a16="http://schemas.microsoft.com/office/drawing/2014/main" id="{F316FBE5-0D58-9E4E-A009-FC985FE73F99}"/>
              </a:ext>
            </a:extLst>
          </p:cNvPr>
          <p:cNvPicPr>
            <a:picLocks noChangeAspect="1"/>
          </p:cNvPicPr>
          <p:nvPr/>
        </p:nvPicPr>
        <p:blipFill>
          <a:blip r:embed="rId3"/>
          <a:stretch>
            <a:fillRect/>
          </a:stretch>
        </p:blipFill>
        <p:spPr>
          <a:xfrm>
            <a:off x="1696803" y="226131"/>
            <a:ext cx="10215797" cy="5625386"/>
          </a:xfrm>
          <a:prstGeom prst="rect">
            <a:avLst/>
          </a:prstGeom>
        </p:spPr>
      </p:pic>
      <p:pic>
        <p:nvPicPr>
          <p:cNvPr id="10" name="Picture 9">
            <a:extLst>
              <a:ext uri="{FF2B5EF4-FFF2-40B4-BE49-F238E27FC236}">
                <a16:creationId xmlns:a16="http://schemas.microsoft.com/office/drawing/2014/main" id="{89570A18-EB6C-BF4E-92E0-043477E419C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8943072" y="332666"/>
            <a:ext cx="2105928" cy="1640481"/>
          </a:xfrm>
          <a:prstGeom prst="rect">
            <a:avLst/>
          </a:prstGeom>
          <a:ln>
            <a:solidFill>
              <a:schemeClr val="tx1"/>
            </a:solidFill>
          </a:ln>
        </p:spPr>
      </p:pic>
    </p:spTree>
    <p:extLst>
      <p:ext uri="{BB962C8B-B14F-4D97-AF65-F5344CB8AC3E}">
        <p14:creationId xmlns:p14="http://schemas.microsoft.com/office/powerpoint/2010/main" val="35732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0AA10C-EE46-E84B-9E7B-C95BFEA2D85B}"/>
              </a:ext>
            </a:extLst>
          </p:cNvPr>
          <p:cNvSpPr>
            <a:spLocks noGrp="1"/>
          </p:cNvSpPr>
          <p:nvPr>
            <p:ph type="ftr" sz="quarter" idx="11"/>
          </p:nvPr>
        </p:nvSpPr>
        <p:spPr>
          <a:xfrm>
            <a:off x="8648700" y="6288206"/>
            <a:ext cx="3198811" cy="365125"/>
          </a:xfrm>
        </p:spPr>
        <p:txBody>
          <a:bodyPr/>
          <a:lstStyle/>
          <a:p>
            <a:pPr algn="r"/>
            <a:r>
              <a:rPr lang="en-US" dirty="0"/>
              <a:t>PPT Courtesy of Butterfly Journey Human Services, LLC</a:t>
            </a:r>
          </a:p>
        </p:txBody>
      </p:sp>
      <p:sp>
        <p:nvSpPr>
          <p:cNvPr id="5" name="Slide Number Placeholder 4">
            <a:extLst>
              <a:ext uri="{FF2B5EF4-FFF2-40B4-BE49-F238E27FC236}">
                <a16:creationId xmlns:a16="http://schemas.microsoft.com/office/drawing/2014/main" id="{AE5F708F-9E52-8C43-B0E3-64392658FD5A}"/>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9" name="Picture 8">
            <a:extLst>
              <a:ext uri="{FF2B5EF4-FFF2-40B4-BE49-F238E27FC236}">
                <a16:creationId xmlns:a16="http://schemas.microsoft.com/office/drawing/2014/main" id="{4D662F68-BA47-2E46-92FF-61A822FB90D7}"/>
              </a:ext>
            </a:extLst>
          </p:cNvPr>
          <p:cNvPicPr>
            <a:picLocks noChangeAspect="1"/>
          </p:cNvPicPr>
          <p:nvPr/>
        </p:nvPicPr>
        <p:blipFill>
          <a:blip r:embed="rId2"/>
          <a:stretch>
            <a:fillRect/>
          </a:stretch>
        </p:blipFill>
        <p:spPr>
          <a:xfrm>
            <a:off x="1765300" y="262146"/>
            <a:ext cx="9588500" cy="5470313"/>
          </a:xfrm>
          <a:prstGeom prst="rect">
            <a:avLst/>
          </a:prstGeom>
        </p:spPr>
      </p:pic>
      <p:sp>
        <p:nvSpPr>
          <p:cNvPr id="10" name="Title 1">
            <a:extLst>
              <a:ext uri="{FF2B5EF4-FFF2-40B4-BE49-F238E27FC236}">
                <a16:creationId xmlns:a16="http://schemas.microsoft.com/office/drawing/2014/main" id="{9F6C54CD-A1B9-494E-A9D7-CF41409D183F}"/>
              </a:ext>
            </a:extLst>
          </p:cNvPr>
          <p:cNvSpPr txBox="1">
            <a:spLocks/>
          </p:cNvSpPr>
          <p:nvPr/>
        </p:nvSpPr>
        <p:spPr>
          <a:xfrm>
            <a:off x="1646003" y="5732459"/>
            <a:ext cx="10642600" cy="73830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t>Rifle Colorado. (2016, August 3). Code of Conduct for Elected Officials. Adopted by City Council, Resolution No. 11, Series of 2016, p. 17. Retrieved from </a:t>
            </a:r>
            <a:r>
              <a:rPr lang="en-US" sz="1400" dirty="0">
                <a:hlinkClick r:id="rId3"/>
              </a:rPr>
              <a:t>https://www.rifleco.org/DocumentCenter/View/9147/Code-of-Conduct-for-Elected-Officials?bidId=</a:t>
            </a:r>
            <a:r>
              <a:rPr lang="en-US" sz="1400" dirty="0"/>
              <a:t> </a:t>
            </a:r>
          </a:p>
        </p:txBody>
      </p:sp>
    </p:spTree>
    <p:extLst>
      <p:ext uri="{BB962C8B-B14F-4D97-AF65-F5344CB8AC3E}">
        <p14:creationId xmlns:p14="http://schemas.microsoft.com/office/powerpoint/2010/main" val="96018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260350" y="158751"/>
            <a:ext cx="5492750" cy="1606550"/>
          </a:xfrm>
        </p:spPr>
        <p:txBody>
          <a:bodyPr anchor="t">
            <a:normAutofit fontScale="90000"/>
          </a:bodyPr>
          <a:lstStyle/>
          <a:p>
            <a:r>
              <a:rPr lang="en-US" sz="4800" dirty="0"/>
              <a:t>Code of Conduct </a:t>
            </a:r>
            <a:br>
              <a:rPr lang="en-US" sz="4800" dirty="0"/>
            </a:br>
            <a:r>
              <a:rPr lang="en-US" sz="4800" dirty="0"/>
              <a:t>for Elected Officials</a:t>
            </a:r>
          </a:p>
        </p:txBody>
      </p:sp>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a:xfrm>
            <a:off x="1854199" y="6135807"/>
            <a:ext cx="3898901" cy="365125"/>
          </a:xfrm>
        </p:spPr>
        <p:txBody>
          <a:bodyPr/>
          <a:lstStyle/>
          <a:p>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Picture 5">
            <a:extLst>
              <a:ext uri="{FF2B5EF4-FFF2-40B4-BE49-F238E27FC236}">
                <a16:creationId xmlns:a16="http://schemas.microsoft.com/office/drawing/2014/main" id="{24E267D0-44C4-44D6-B245-94B4B44BAA72}"/>
              </a:ext>
            </a:extLst>
          </p:cNvPr>
          <p:cNvPicPr>
            <a:picLocks noChangeAspect="1"/>
          </p:cNvPicPr>
          <p:nvPr/>
        </p:nvPicPr>
        <p:blipFill>
          <a:blip r:embed="rId2"/>
          <a:stretch>
            <a:fillRect/>
          </a:stretch>
        </p:blipFill>
        <p:spPr>
          <a:xfrm>
            <a:off x="5803900" y="-1"/>
            <a:ext cx="6070600" cy="6500933"/>
          </a:xfrm>
          <a:prstGeom prst="rect">
            <a:avLst/>
          </a:prstGeom>
        </p:spPr>
      </p:pic>
      <p:sp>
        <p:nvSpPr>
          <p:cNvPr id="10" name="TextBox 9">
            <a:extLst>
              <a:ext uri="{FF2B5EF4-FFF2-40B4-BE49-F238E27FC236}">
                <a16:creationId xmlns:a16="http://schemas.microsoft.com/office/drawing/2014/main" id="{BB9DAAC1-A130-4B3C-8A56-C3AF2716D8F5}"/>
              </a:ext>
            </a:extLst>
          </p:cNvPr>
          <p:cNvSpPr txBox="1"/>
          <p:nvPr/>
        </p:nvSpPr>
        <p:spPr>
          <a:xfrm>
            <a:off x="2044700" y="4432702"/>
            <a:ext cx="3473450" cy="1569660"/>
          </a:xfrm>
          <a:prstGeom prst="rect">
            <a:avLst/>
          </a:prstGeom>
          <a:noFill/>
        </p:spPr>
        <p:txBody>
          <a:bodyPr wrap="square" rtlCol="0">
            <a:spAutoFit/>
          </a:bodyPr>
          <a:lstStyle/>
          <a:p>
            <a:r>
              <a:rPr lang="en-US" sz="1200" dirty="0"/>
              <a:t>Reference: Me </a:t>
            </a:r>
            <a:r>
              <a:rPr lang="en-US" sz="1200" dirty="0" err="1"/>
              <a:t>Heke</a:t>
            </a:r>
            <a:r>
              <a:rPr lang="en-US" sz="1200" dirty="0"/>
              <a:t> Ki Poneke. (2015).  Code of conduct for elected members. Absolutely positively Wellington city council. Retrieved from </a:t>
            </a:r>
            <a:r>
              <a:rPr lang="en-US" sz="1200" dirty="0">
                <a:hlinkClick r:id="rId3"/>
              </a:rPr>
              <a:t>https://wellington.govt.nz/~/media/your-council/mayor-and-councillors/files/elected-codeofconduct.pdf</a:t>
            </a:r>
            <a:endParaRPr lang="en-US" sz="1200" dirty="0"/>
          </a:p>
        </p:txBody>
      </p:sp>
    </p:spTree>
    <p:extLst>
      <p:ext uri="{BB962C8B-B14F-4D97-AF65-F5344CB8AC3E}">
        <p14:creationId xmlns:p14="http://schemas.microsoft.com/office/powerpoint/2010/main" val="2807382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2589212" y="239592"/>
            <a:ext cx="7486650" cy="965200"/>
          </a:xfrm>
        </p:spPr>
        <p:txBody>
          <a:bodyPr/>
          <a:lstStyle/>
          <a:p>
            <a:pPr algn="ctr"/>
            <a:r>
              <a:rPr lang="en-US" dirty="0"/>
              <a:t>Ethical Methodology</a:t>
            </a:r>
          </a:p>
        </p:txBody>
      </p:sp>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p:txBody>
          <a:bodyPr/>
          <a:lstStyle/>
          <a:p>
            <a:pPr algn="ctr"/>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4" name="TextBox 3">
            <a:extLst>
              <a:ext uri="{FF2B5EF4-FFF2-40B4-BE49-F238E27FC236}">
                <a16:creationId xmlns:a16="http://schemas.microsoft.com/office/drawing/2014/main" id="{5B47840C-A3BA-4711-87B7-31F1FC18333A}"/>
              </a:ext>
            </a:extLst>
          </p:cNvPr>
          <p:cNvSpPr txBox="1"/>
          <p:nvPr/>
        </p:nvSpPr>
        <p:spPr>
          <a:xfrm>
            <a:off x="2269948" y="5579706"/>
            <a:ext cx="9120187" cy="646331"/>
          </a:xfrm>
          <a:prstGeom prst="rect">
            <a:avLst/>
          </a:prstGeom>
          <a:noFill/>
        </p:spPr>
        <p:txBody>
          <a:bodyPr wrap="square" rtlCol="0">
            <a:spAutoFit/>
          </a:bodyPr>
          <a:lstStyle/>
          <a:p>
            <a:r>
              <a:rPr lang="en-US" sz="1200" dirty="0"/>
              <a:t>Reference: Immigration Advisers Authority. (2020). Solving ethical problems. Ministry of business, innovation and employment - New Zealand Government. Retrieved from </a:t>
            </a:r>
            <a:r>
              <a:rPr lang="en-US" sz="1200" dirty="0">
                <a:hlinkClick r:id="rId2"/>
              </a:rPr>
              <a:t>https://www.iaa.govt.nz/for-advisers/adviser-tools/ethics-toolkit/solving-ethical-problems/</a:t>
            </a:r>
            <a:r>
              <a:rPr lang="en-US" sz="1200" dirty="0"/>
              <a:t> </a:t>
            </a:r>
          </a:p>
        </p:txBody>
      </p:sp>
      <p:pic>
        <p:nvPicPr>
          <p:cNvPr id="12" name="Picture 11">
            <a:extLst>
              <a:ext uri="{FF2B5EF4-FFF2-40B4-BE49-F238E27FC236}">
                <a16:creationId xmlns:a16="http://schemas.microsoft.com/office/drawing/2014/main" id="{92E9B27F-177E-448D-839B-3F25FCE4D955}"/>
              </a:ext>
            </a:extLst>
          </p:cNvPr>
          <p:cNvPicPr>
            <a:picLocks noChangeAspect="1"/>
          </p:cNvPicPr>
          <p:nvPr/>
        </p:nvPicPr>
        <p:blipFill>
          <a:blip r:embed="rId3"/>
          <a:stretch>
            <a:fillRect/>
          </a:stretch>
        </p:blipFill>
        <p:spPr>
          <a:xfrm>
            <a:off x="2589213" y="1184275"/>
            <a:ext cx="8199438" cy="4218303"/>
          </a:xfrm>
          <a:prstGeom prst="rect">
            <a:avLst/>
          </a:prstGeom>
        </p:spPr>
      </p:pic>
    </p:spTree>
    <p:extLst>
      <p:ext uri="{BB962C8B-B14F-4D97-AF65-F5344CB8AC3E}">
        <p14:creationId xmlns:p14="http://schemas.microsoft.com/office/powerpoint/2010/main" val="3466999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342900" y="306788"/>
            <a:ext cx="5816600" cy="1433112"/>
          </a:xfrm>
        </p:spPr>
        <p:txBody>
          <a:bodyPr>
            <a:normAutofit/>
          </a:bodyPr>
          <a:lstStyle/>
          <a:p>
            <a:r>
              <a:rPr lang="en-US" sz="4000" dirty="0"/>
              <a:t>Robert’s Rules </a:t>
            </a:r>
            <a:br>
              <a:rPr lang="en-US" sz="4000" dirty="0"/>
            </a:br>
            <a:r>
              <a:rPr lang="en-US" sz="4000" dirty="0"/>
              <a:t>of Order</a:t>
            </a:r>
          </a:p>
        </p:txBody>
      </p:sp>
      <p:sp>
        <p:nvSpPr>
          <p:cNvPr id="3" name="Subtitle 2">
            <a:extLst>
              <a:ext uri="{FF2B5EF4-FFF2-40B4-BE49-F238E27FC236}">
                <a16:creationId xmlns:a16="http://schemas.microsoft.com/office/drawing/2014/main" id="{08521C3B-032E-40BD-9E88-E7E56367EC28}"/>
              </a:ext>
            </a:extLst>
          </p:cNvPr>
          <p:cNvSpPr>
            <a:spLocks noGrp="1"/>
          </p:cNvSpPr>
          <p:nvPr>
            <p:ph type="subTitle" idx="1"/>
          </p:nvPr>
        </p:nvSpPr>
        <p:spPr>
          <a:xfrm>
            <a:off x="4040188" y="306788"/>
            <a:ext cx="7808912" cy="5998761"/>
          </a:xfrm>
        </p:spPr>
        <p:txBody>
          <a:bodyPr>
            <a:normAutofit fontScale="85000" lnSpcReduction="10000"/>
          </a:bodyPr>
          <a:lstStyle/>
          <a:p>
            <a:pPr marL="400050" indent="-400050">
              <a:lnSpc>
                <a:spcPct val="150000"/>
              </a:lnSpc>
              <a:buFont typeface="+mj-lt"/>
              <a:buAutoNum type="romanUcPeriod"/>
            </a:pPr>
            <a:r>
              <a:rPr lang="en-US" dirty="0"/>
              <a:t>Rules Governing an Organization</a:t>
            </a:r>
          </a:p>
          <a:p>
            <a:pPr>
              <a:lnSpc>
                <a:spcPct val="150000"/>
              </a:lnSpc>
            </a:pPr>
            <a:r>
              <a:rPr lang="en-US" dirty="0"/>
              <a:t>II. Purposes of Parliamentary Procedure  </a:t>
            </a:r>
          </a:p>
          <a:p>
            <a:pPr>
              <a:lnSpc>
                <a:spcPct val="150000"/>
              </a:lnSpc>
            </a:pPr>
            <a:r>
              <a:rPr lang="en-US" dirty="0"/>
              <a:t>III. Basic Principles of Parliamentary Procedure </a:t>
            </a:r>
          </a:p>
          <a:p>
            <a:pPr>
              <a:lnSpc>
                <a:spcPct val="150000"/>
              </a:lnSpc>
            </a:pPr>
            <a:r>
              <a:rPr lang="en-US" dirty="0"/>
              <a:t>IV. Typical Order of Business </a:t>
            </a:r>
          </a:p>
          <a:p>
            <a:pPr>
              <a:lnSpc>
                <a:spcPct val="150000"/>
              </a:lnSpc>
            </a:pPr>
            <a:r>
              <a:rPr lang="en-US" dirty="0"/>
              <a:t>V. Role of the Presiding Officer </a:t>
            </a:r>
          </a:p>
          <a:p>
            <a:pPr>
              <a:lnSpc>
                <a:spcPct val="150000"/>
              </a:lnSpc>
            </a:pPr>
            <a:r>
              <a:rPr lang="en-US" dirty="0"/>
              <a:t>VI. General Procedure for Handling a Motion </a:t>
            </a:r>
          </a:p>
          <a:p>
            <a:pPr>
              <a:lnSpc>
                <a:spcPct val="150000"/>
              </a:lnSpc>
            </a:pPr>
            <a:r>
              <a:rPr lang="en-US" dirty="0"/>
              <a:t>VII. General Rules of Debate </a:t>
            </a:r>
          </a:p>
          <a:p>
            <a:pPr>
              <a:lnSpc>
                <a:spcPct val="150000"/>
              </a:lnSpc>
            </a:pPr>
            <a:r>
              <a:rPr lang="en-US" dirty="0"/>
              <a:t>VIII. Motions in Ascending Order of Precedence</a:t>
            </a:r>
          </a:p>
          <a:p>
            <a:pPr>
              <a:lnSpc>
                <a:spcPct val="150000"/>
              </a:lnSpc>
            </a:pPr>
            <a:r>
              <a:rPr lang="en-US" dirty="0"/>
              <a:t>IX. Incidental Motions (Questions of procedure that arise out of other motions and must be considered before the other motion)</a:t>
            </a:r>
          </a:p>
          <a:p>
            <a:pPr>
              <a:lnSpc>
                <a:spcPct val="150000"/>
              </a:lnSpc>
            </a:pPr>
            <a:r>
              <a:rPr lang="en-US" dirty="0"/>
              <a:t>X. Main Motions That Bring a Question Back Before the Assembly </a:t>
            </a:r>
          </a:p>
          <a:p>
            <a:pPr>
              <a:lnSpc>
                <a:spcPct val="150000"/>
              </a:lnSpc>
            </a:pPr>
            <a:r>
              <a:rPr lang="en-US" dirty="0"/>
              <a:t>XI. Voting  </a:t>
            </a:r>
          </a:p>
          <a:p>
            <a:pPr>
              <a:lnSpc>
                <a:spcPct val="150000"/>
              </a:lnSpc>
            </a:pPr>
            <a:r>
              <a:rPr lang="en-US" sz="1400" dirty="0"/>
              <a:t>Reference: Douglas N. Case. (2001). Parliamentary Authority: Robert's Rules of Order, Newly Revised, Tenth Edition. San Diego State University.</a:t>
            </a:r>
          </a:p>
          <a:p>
            <a:pPr>
              <a:lnSpc>
                <a:spcPct val="150000"/>
              </a:lnSpc>
            </a:pPr>
            <a:endParaRPr lang="en-US" dirty="0"/>
          </a:p>
          <a:p>
            <a:pPr>
              <a:lnSpc>
                <a:spcPct val="150000"/>
              </a:lnSpc>
            </a:pPr>
            <a:endParaRPr lang="en-US" b="1" dirty="0"/>
          </a:p>
        </p:txBody>
      </p:sp>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p:txBody>
          <a:bodyPr/>
          <a:lstStyle/>
          <a:p>
            <a:pPr algn="ctr"/>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317162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D85B-E147-4E4A-BDE1-411EA5BB6A87}"/>
              </a:ext>
            </a:extLst>
          </p:cNvPr>
          <p:cNvSpPr>
            <a:spLocks noGrp="1"/>
          </p:cNvSpPr>
          <p:nvPr>
            <p:ph type="title"/>
          </p:nvPr>
        </p:nvSpPr>
        <p:spPr>
          <a:xfrm>
            <a:off x="2589212" y="372342"/>
            <a:ext cx="8911687" cy="780565"/>
          </a:xfrm>
        </p:spPr>
        <p:txBody>
          <a:bodyPr/>
          <a:lstStyle/>
          <a:p>
            <a:r>
              <a:rPr lang="en-US" dirty="0"/>
              <a:t>Butterfly Journey Human Services, LLC</a:t>
            </a:r>
          </a:p>
        </p:txBody>
      </p:sp>
      <p:sp>
        <p:nvSpPr>
          <p:cNvPr id="3" name="Content Placeholder 2">
            <a:extLst>
              <a:ext uri="{FF2B5EF4-FFF2-40B4-BE49-F238E27FC236}">
                <a16:creationId xmlns:a16="http://schemas.microsoft.com/office/drawing/2014/main" id="{30DF1F26-AFCB-4512-8FE4-1874903F5439}"/>
              </a:ext>
            </a:extLst>
          </p:cNvPr>
          <p:cNvSpPr>
            <a:spLocks noGrp="1"/>
          </p:cNvSpPr>
          <p:nvPr>
            <p:ph idx="1"/>
          </p:nvPr>
        </p:nvSpPr>
        <p:spPr>
          <a:xfrm>
            <a:off x="2589212" y="1653703"/>
            <a:ext cx="9145588" cy="4353398"/>
          </a:xfrm>
        </p:spPr>
        <p:txBody>
          <a:bodyPr>
            <a:normAutofit fontScale="92500" lnSpcReduction="10000"/>
          </a:bodyPr>
          <a:lstStyle/>
          <a:p>
            <a:pPr>
              <a:lnSpc>
                <a:spcPct val="150000"/>
              </a:lnSpc>
            </a:pPr>
            <a:r>
              <a:rPr lang="en-US" dirty="0"/>
              <a:t>Mailing Address: Post Office Box 392801, Snellville, Georgia 30039</a:t>
            </a:r>
          </a:p>
          <a:p>
            <a:pPr>
              <a:lnSpc>
                <a:spcPct val="150000"/>
              </a:lnSpc>
            </a:pPr>
            <a:r>
              <a:rPr lang="en-US" dirty="0"/>
              <a:t>Email: </a:t>
            </a:r>
            <a:r>
              <a:rPr lang="en-US" dirty="0">
                <a:hlinkClick r:id="rId2"/>
              </a:rPr>
              <a:t>StonecrestGaEthicsBoard@gmail.com</a:t>
            </a:r>
            <a:r>
              <a:rPr lang="en-US" dirty="0"/>
              <a:t> (Stonecrest Georgia Ethics Board Community)</a:t>
            </a:r>
          </a:p>
          <a:p>
            <a:pPr>
              <a:lnSpc>
                <a:spcPct val="150000"/>
              </a:lnSpc>
            </a:pPr>
            <a:r>
              <a:rPr lang="en-US" dirty="0"/>
              <a:t>Email: </a:t>
            </a:r>
            <a:r>
              <a:rPr lang="en-US" dirty="0">
                <a:hlinkClick r:id="rId3"/>
              </a:rPr>
              <a:t>ButterflyJourneyHS@gmail.com</a:t>
            </a:r>
            <a:r>
              <a:rPr lang="en-US" dirty="0"/>
              <a:t> (Butterfly Journey Human Services, LLC)</a:t>
            </a:r>
          </a:p>
          <a:p>
            <a:pPr>
              <a:lnSpc>
                <a:spcPct val="150000"/>
              </a:lnSpc>
            </a:pPr>
            <a:r>
              <a:rPr lang="en-US" dirty="0"/>
              <a:t>Twitter: @</a:t>
            </a:r>
            <a:r>
              <a:rPr lang="en-US" dirty="0" err="1"/>
              <a:t>StonecrestGAEthicsBoard</a:t>
            </a:r>
            <a:r>
              <a:rPr lang="en-US" dirty="0"/>
              <a:t> </a:t>
            </a:r>
          </a:p>
          <a:p>
            <a:pPr>
              <a:lnSpc>
                <a:spcPct val="150000"/>
              </a:lnSpc>
            </a:pPr>
            <a:r>
              <a:rPr lang="en-US" dirty="0"/>
              <a:t>Instagram: @</a:t>
            </a:r>
            <a:r>
              <a:rPr lang="en-US" dirty="0" err="1"/>
              <a:t>StonecrestGAEthicsBoard</a:t>
            </a:r>
            <a:endParaRPr lang="en-US" dirty="0"/>
          </a:p>
          <a:p>
            <a:pPr>
              <a:lnSpc>
                <a:spcPct val="150000"/>
              </a:lnSpc>
            </a:pPr>
            <a:r>
              <a:rPr lang="en-US" dirty="0"/>
              <a:t>Telephone: 404.216.0680</a:t>
            </a:r>
          </a:p>
          <a:p>
            <a:pPr>
              <a:lnSpc>
                <a:spcPct val="150000"/>
              </a:lnSpc>
            </a:pPr>
            <a:r>
              <a:rPr lang="en-US" dirty="0"/>
              <a:t>www. </a:t>
            </a:r>
            <a:r>
              <a:rPr lang="en-US" dirty="0" err="1"/>
              <a:t>StonecrestGaEthicsBoard.webnode.com</a:t>
            </a:r>
            <a:endParaRPr lang="en-US" dirty="0"/>
          </a:p>
          <a:p>
            <a:pPr>
              <a:lnSpc>
                <a:spcPct val="150000"/>
              </a:lnSpc>
            </a:pPr>
            <a:r>
              <a:rPr lang="en-US" dirty="0"/>
              <a:t>www.ButterflyJourney.org</a:t>
            </a:r>
          </a:p>
        </p:txBody>
      </p:sp>
      <p:sp>
        <p:nvSpPr>
          <p:cNvPr id="4" name="Footer Placeholder 3">
            <a:extLst>
              <a:ext uri="{FF2B5EF4-FFF2-40B4-BE49-F238E27FC236}">
                <a16:creationId xmlns:a16="http://schemas.microsoft.com/office/drawing/2014/main" id="{CEAC1940-410E-4D46-9342-14B55B7FD3E3}"/>
              </a:ext>
            </a:extLst>
          </p:cNvPr>
          <p:cNvSpPr>
            <a:spLocks noGrp="1"/>
          </p:cNvSpPr>
          <p:nvPr>
            <p:ph type="ftr" sz="quarter" idx="11"/>
          </p:nvPr>
        </p:nvSpPr>
        <p:spPr>
          <a:xfrm>
            <a:off x="8062139" y="6273621"/>
            <a:ext cx="3438760" cy="365125"/>
          </a:xfrm>
        </p:spPr>
        <p:txBody>
          <a:bodyPr/>
          <a:lstStyle/>
          <a:p>
            <a:pPr algn="r"/>
            <a:r>
              <a:rPr lang="en-US" dirty="0"/>
              <a:t>PPT Courtesy of Butterfly Journey Human Services, LLC</a:t>
            </a:r>
          </a:p>
        </p:txBody>
      </p:sp>
      <p:sp>
        <p:nvSpPr>
          <p:cNvPr id="5" name="Slide Number Placeholder 4">
            <a:extLst>
              <a:ext uri="{FF2B5EF4-FFF2-40B4-BE49-F238E27FC236}">
                <a16:creationId xmlns:a16="http://schemas.microsoft.com/office/drawing/2014/main" id="{5F1DF49A-F042-4E01-9BD0-751E71D04CDF}"/>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TextBox 5">
            <a:extLst>
              <a:ext uri="{FF2B5EF4-FFF2-40B4-BE49-F238E27FC236}">
                <a16:creationId xmlns:a16="http://schemas.microsoft.com/office/drawing/2014/main" id="{070BC5FD-F874-44A7-A80D-40475BC6B5FC}"/>
              </a:ext>
            </a:extLst>
          </p:cNvPr>
          <p:cNvSpPr txBox="1"/>
          <p:nvPr/>
        </p:nvSpPr>
        <p:spPr>
          <a:xfrm>
            <a:off x="3054080" y="1067166"/>
            <a:ext cx="7981950" cy="461665"/>
          </a:xfrm>
          <a:prstGeom prst="rect">
            <a:avLst/>
          </a:prstGeom>
          <a:noFill/>
        </p:spPr>
        <p:txBody>
          <a:bodyPr wrap="square" rtlCol="0">
            <a:spAutoFit/>
          </a:bodyPr>
          <a:lstStyle/>
          <a:p>
            <a:pPr algn="ctr"/>
            <a:r>
              <a:rPr lang="en-US" sz="2400" b="1" dirty="0"/>
              <a:t>Stonecrest Ethics Board Community</a:t>
            </a:r>
          </a:p>
        </p:txBody>
      </p:sp>
      <p:pic>
        <p:nvPicPr>
          <p:cNvPr id="7" name="Picture 6">
            <a:extLst>
              <a:ext uri="{FF2B5EF4-FFF2-40B4-BE49-F238E27FC236}">
                <a16:creationId xmlns:a16="http://schemas.microsoft.com/office/drawing/2014/main" id="{857BE3DC-C2D3-463E-BB69-82920B13B58B}"/>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9398684" y="4570270"/>
            <a:ext cx="2105928" cy="1640481"/>
          </a:xfrm>
          <a:prstGeom prst="rect">
            <a:avLst/>
          </a:prstGeom>
          <a:ln>
            <a:solidFill>
              <a:schemeClr val="tx1"/>
            </a:solidFill>
          </a:ln>
        </p:spPr>
      </p:pic>
    </p:spTree>
    <p:extLst>
      <p:ext uri="{BB962C8B-B14F-4D97-AF65-F5344CB8AC3E}">
        <p14:creationId xmlns:p14="http://schemas.microsoft.com/office/powerpoint/2010/main" val="340382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3956179" y="251819"/>
            <a:ext cx="6972171" cy="965200"/>
          </a:xfrm>
        </p:spPr>
        <p:txBody>
          <a:bodyPr/>
          <a:lstStyle/>
          <a:p>
            <a:pPr algn="ctr"/>
            <a:r>
              <a:rPr lang="en-US" dirty="0"/>
              <a:t>About US</a:t>
            </a:r>
          </a:p>
        </p:txBody>
      </p:sp>
      <p:pic>
        <p:nvPicPr>
          <p:cNvPr id="5" name="Picture 4">
            <a:extLst>
              <a:ext uri="{FF2B5EF4-FFF2-40B4-BE49-F238E27FC236}">
                <a16:creationId xmlns:a16="http://schemas.microsoft.com/office/drawing/2014/main" id="{4B6A8647-D6DF-487C-9C70-A0F54EB5FE6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1982788" y="251819"/>
            <a:ext cx="1720683" cy="1340382"/>
          </a:xfrm>
          <a:prstGeom prst="rect">
            <a:avLst/>
          </a:prstGeom>
          <a:ln>
            <a:solidFill>
              <a:schemeClr val="tx1"/>
            </a:solidFill>
          </a:ln>
        </p:spPr>
      </p:pic>
      <p:sp>
        <p:nvSpPr>
          <p:cNvPr id="3" name="Subtitle 2">
            <a:extLst>
              <a:ext uri="{FF2B5EF4-FFF2-40B4-BE49-F238E27FC236}">
                <a16:creationId xmlns:a16="http://schemas.microsoft.com/office/drawing/2014/main" id="{08521C3B-032E-40BD-9E88-E7E56367EC28}"/>
              </a:ext>
            </a:extLst>
          </p:cNvPr>
          <p:cNvSpPr>
            <a:spLocks noGrp="1"/>
          </p:cNvSpPr>
          <p:nvPr>
            <p:ph type="subTitle" idx="1"/>
          </p:nvPr>
        </p:nvSpPr>
        <p:spPr>
          <a:xfrm>
            <a:off x="1982788" y="1955682"/>
            <a:ext cx="9739311" cy="4180125"/>
          </a:xfrm>
        </p:spPr>
        <p:txBody>
          <a:bodyPr>
            <a:normAutofit/>
          </a:bodyPr>
          <a:lstStyle/>
          <a:p>
            <a:pPr algn="just">
              <a:lnSpc>
                <a:spcPct val="150000"/>
              </a:lnSpc>
            </a:pPr>
            <a:r>
              <a:rPr lang="en-US" dirty="0"/>
              <a:t>We are a group of Stonecrest residents who are seeking out information about the ethical conduct of the Stonecrest city government in compliance with the City Charter. Stonecrest Ethics Board (SEB) exists for the purpose of education, investigation, and resolution of ethical concerns of the city governance. It is our hope the members/volunteers of the Stonecrest Ethics Board would research information about how our elected officials are using tax dollars to ensure it is used for the benefit of the community.  We are going to Make Ethics Great Again - MEGA! </a:t>
            </a:r>
          </a:p>
        </p:txBody>
      </p:sp>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p:txBody>
          <a:bodyPr/>
          <a:lstStyle/>
          <a:p>
            <a:pPr algn="ctr"/>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4" name="TextBox 3">
            <a:extLst>
              <a:ext uri="{FF2B5EF4-FFF2-40B4-BE49-F238E27FC236}">
                <a16:creationId xmlns:a16="http://schemas.microsoft.com/office/drawing/2014/main" id="{B80D687E-5742-4169-9F49-18E3E16490C9}"/>
              </a:ext>
            </a:extLst>
          </p:cNvPr>
          <p:cNvSpPr txBox="1"/>
          <p:nvPr/>
        </p:nvSpPr>
        <p:spPr>
          <a:xfrm>
            <a:off x="1982788" y="5397144"/>
            <a:ext cx="9739311" cy="738664"/>
          </a:xfrm>
          <a:prstGeom prst="rect">
            <a:avLst/>
          </a:prstGeom>
          <a:noFill/>
        </p:spPr>
        <p:txBody>
          <a:bodyPr wrap="square" rtlCol="0">
            <a:spAutoFit/>
          </a:bodyPr>
          <a:lstStyle/>
          <a:p>
            <a:pPr algn="ctr"/>
            <a:r>
              <a:rPr lang="en-US" sz="1400" i="1" dirty="0">
                <a:hlinkClick r:id="rId4"/>
              </a:rPr>
              <a:t>Psalm 119:66</a:t>
            </a:r>
            <a:endParaRPr lang="en-US" sz="1400" i="1" dirty="0"/>
          </a:p>
          <a:p>
            <a:pPr algn="ctr"/>
            <a:r>
              <a:rPr lang="en-US" sz="1400" i="1" dirty="0"/>
              <a:t>Teach me good judgment, wise and right discernment, and knowledge, for I have believed (trusted, relied on, and clung to) Your commandments.</a:t>
            </a:r>
          </a:p>
        </p:txBody>
      </p:sp>
    </p:spTree>
    <p:extLst>
      <p:ext uri="{BB962C8B-B14F-4D97-AF65-F5344CB8AC3E}">
        <p14:creationId xmlns:p14="http://schemas.microsoft.com/office/powerpoint/2010/main" val="3800554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3022600" y="255988"/>
            <a:ext cx="8896350" cy="965200"/>
          </a:xfrm>
        </p:spPr>
        <p:txBody>
          <a:bodyPr>
            <a:normAutofit/>
          </a:bodyPr>
          <a:lstStyle/>
          <a:p>
            <a:pPr algn="ctr"/>
            <a:r>
              <a:rPr lang="en-US" dirty="0">
                <a:solidFill>
                  <a:schemeClr val="accent3"/>
                </a:solidFill>
              </a:rPr>
              <a:t>R. I. S. E.</a:t>
            </a:r>
          </a:p>
        </p:txBody>
      </p:sp>
      <p:pic>
        <p:nvPicPr>
          <p:cNvPr id="5" name="Picture 4">
            <a:extLst>
              <a:ext uri="{FF2B5EF4-FFF2-40B4-BE49-F238E27FC236}">
                <a16:creationId xmlns:a16="http://schemas.microsoft.com/office/drawing/2014/main" id="{4B6A8647-D6DF-487C-9C70-A0F54EB5FE6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755817" y="255988"/>
            <a:ext cx="1695283" cy="1320596"/>
          </a:xfrm>
          <a:prstGeom prst="rect">
            <a:avLst/>
          </a:prstGeom>
          <a:ln>
            <a:solidFill>
              <a:schemeClr val="tx1"/>
            </a:solidFill>
          </a:ln>
        </p:spPr>
      </p:pic>
      <p:sp>
        <p:nvSpPr>
          <p:cNvPr id="3" name="Subtitle 2">
            <a:extLst>
              <a:ext uri="{FF2B5EF4-FFF2-40B4-BE49-F238E27FC236}">
                <a16:creationId xmlns:a16="http://schemas.microsoft.com/office/drawing/2014/main" id="{08521C3B-032E-40BD-9E88-E7E56367EC28}"/>
              </a:ext>
            </a:extLst>
          </p:cNvPr>
          <p:cNvSpPr>
            <a:spLocks noGrp="1"/>
          </p:cNvSpPr>
          <p:nvPr>
            <p:ph type="subTitle" idx="1"/>
          </p:nvPr>
        </p:nvSpPr>
        <p:spPr>
          <a:xfrm>
            <a:off x="2330450" y="1394820"/>
            <a:ext cx="9277350" cy="4066414"/>
          </a:xfrm>
        </p:spPr>
        <p:txBody>
          <a:bodyPr>
            <a:normAutofit fontScale="92500"/>
          </a:bodyPr>
          <a:lstStyle/>
          <a:p>
            <a:pPr algn="ctr">
              <a:lnSpc>
                <a:spcPct val="150000"/>
              </a:lnSpc>
            </a:pPr>
            <a:r>
              <a:rPr lang="en-US" sz="3000" b="1" u="sng" dirty="0">
                <a:solidFill>
                  <a:schemeClr val="accent3"/>
                </a:solidFill>
              </a:rPr>
              <a:t>Research</a:t>
            </a:r>
            <a:r>
              <a:rPr lang="en-US" sz="3000" b="1" dirty="0"/>
              <a:t> and </a:t>
            </a:r>
            <a:r>
              <a:rPr lang="en-US" sz="3000" b="1" u="sng" dirty="0">
                <a:solidFill>
                  <a:schemeClr val="accent3"/>
                </a:solidFill>
              </a:rPr>
              <a:t>Information</a:t>
            </a:r>
            <a:r>
              <a:rPr lang="en-US" sz="3000" b="1" dirty="0"/>
              <a:t> </a:t>
            </a:r>
            <a:r>
              <a:rPr lang="en-US" sz="3000" b="1" u="sng" dirty="0">
                <a:solidFill>
                  <a:schemeClr val="accent3"/>
                </a:solidFill>
              </a:rPr>
              <a:t>Sharing</a:t>
            </a:r>
            <a:r>
              <a:rPr lang="en-US" sz="3000" b="1" dirty="0"/>
              <a:t> with </a:t>
            </a:r>
            <a:r>
              <a:rPr lang="en-US" sz="3000" b="1" u="sng" dirty="0">
                <a:solidFill>
                  <a:schemeClr val="accent3"/>
                </a:solidFill>
              </a:rPr>
              <a:t>Everyone</a:t>
            </a:r>
          </a:p>
          <a:p>
            <a:pPr>
              <a:lnSpc>
                <a:spcPct val="200000"/>
              </a:lnSpc>
            </a:pPr>
            <a:r>
              <a:rPr lang="en-US" sz="2400" b="1" i="1" u="sng" dirty="0">
                <a:solidFill>
                  <a:schemeClr val="accent3"/>
                </a:solidFill>
              </a:rPr>
              <a:t>Research</a:t>
            </a:r>
            <a:r>
              <a:rPr lang="en-US" sz="2400" b="1" dirty="0"/>
              <a:t>: Exam the issue for ascertaining all sides of the matter</a:t>
            </a:r>
          </a:p>
          <a:p>
            <a:pPr>
              <a:lnSpc>
                <a:spcPct val="200000"/>
              </a:lnSpc>
            </a:pPr>
            <a:r>
              <a:rPr lang="en-US" sz="2400" b="1" i="1" u="sng" dirty="0">
                <a:solidFill>
                  <a:schemeClr val="accent3"/>
                </a:solidFill>
              </a:rPr>
              <a:t>Information</a:t>
            </a:r>
            <a:r>
              <a:rPr lang="en-US" sz="2400" b="1" dirty="0"/>
              <a:t>: Communicate facts to make nonjudgmental decisions</a:t>
            </a:r>
          </a:p>
          <a:p>
            <a:pPr>
              <a:lnSpc>
                <a:spcPct val="200000"/>
              </a:lnSpc>
            </a:pPr>
            <a:r>
              <a:rPr lang="en-US" sz="2400" b="1" i="1" u="sng" dirty="0">
                <a:solidFill>
                  <a:schemeClr val="accent3"/>
                </a:solidFill>
              </a:rPr>
              <a:t>Sharing</a:t>
            </a:r>
            <a:r>
              <a:rPr lang="en-US" sz="2400" b="1" dirty="0"/>
              <a:t>: Distribute pertinent knowledge for equitable outcome</a:t>
            </a:r>
          </a:p>
          <a:p>
            <a:pPr>
              <a:lnSpc>
                <a:spcPct val="200000"/>
              </a:lnSpc>
            </a:pPr>
            <a:r>
              <a:rPr lang="en-US" sz="2400" b="1" i="1" u="sng" dirty="0">
                <a:solidFill>
                  <a:schemeClr val="accent3"/>
                </a:solidFill>
              </a:rPr>
              <a:t>Everyone</a:t>
            </a:r>
            <a:r>
              <a:rPr lang="en-US" sz="2400" b="1" dirty="0"/>
              <a:t>: Appropriate individuals related to particular case </a:t>
            </a:r>
          </a:p>
          <a:p>
            <a:pPr algn="ctr">
              <a:lnSpc>
                <a:spcPct val="150000"/>
              </a:lnSpc>
            </a:pPr>
            <a:endParaRPr lang="en-US" sz="2800" b="1" dirty="0"/>
          </a:p>
        </p:txBody>
      </p:sp>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a:xfrm>
            <a:off x="7693536" y="6110408"/>
            <a:ext cx="3617911" cy="365125"/>
          </a:xfrm>
        </p:spPr>
        <p:txBody>
          <a:bodyPr/>
          <a:lstStyle/>
          <a:p>
            <a:pPr algn="r"/>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TextBox 3">
            <a:extLst>
              <a:ext uri="{FF2B5EF4-FFF2-40B4-BE49-F238E27FC236}">
                <a16:creationId xmlns:a16="http://schemas.microsoft.com/office/drawing/2014/main" id="{E97D9EDD-19C4-4E1D-BC56-A56CE93DA6C2}"/>
              </a:ext>
            </a:extLst>
          </p:cNvPr>
          <p:cNvSpPr txBox="1"/>
          <p:nvPr/>
        </p:nvSpPr>
        <p:spPr>
          <a:xfrm>
            <a:off x="2101850" y="5370323"/>
            <a:ext cx="9209597" cy="830997"/>
          </a:xfrm>
          <a:prstGeom prst="rect">
            <a:avLst/>
          </a:prstGeom>
          <a:noFill/>
        </p:spPr>
        <p:txBody>
          <a:bodyPr wrap="square" rtlCol="0">
            <a:spAutoFit/>
          </a:bodyPr>
          <a:lstStyle/>
          <a:p>
            <a:pPr algn="ctr"/>
            <a:r>
              <a:rPr lang="en-US" sz="1600" dirty="0">
                <a:hlinkClick r:id="rId4"/>
              </a:rPr>
              <a:t>Proverbs 2:6</a:t>
            </a:r>
            <a:endParaRPr lang="en-US" sz="1600" dirty="0"/>
          </a:p>
          <a:p>
            <a:pPr algn="ctr"/>
            <a:r>
              <a:rPr lang="en-US" sz="1600" dirty="0"/>
              <a:t>For the Lord gives skillful </a:t>
            </a:r>
            <a:r>
              <a:rPr lang="en-US" sz="1600" i="1" dirty="0"/>
              <a:t>and</a:t>
            </a:r>
            <a:r>
              <a:rPr lang="en-US" sz="1600" dirty="0"/>
              <a:t> godly Wisdom; from His mouth come knowledge and understanding.</a:t>
            </a:r>
          </a:p>
        </p:txBody>
      </p:sp>
    </p:spTree>
    <p:extLst>
      <p:ext uri="{BB962C8B-B14F-4D97-AF65-F5344CB8AC3E}">
        <p14:creationId xmlns:p14="http://schemas.microsoft.com/office/powerpoint/2010/main" val="1464701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3441701" y="251819"/>
            <a:ext cx="7486650" cy="965200"/>
          </a:xfrm>
        </p:spPr>
        <p:txBody>
          <a:bodyPr/>
          <a:lstStyle/>
          <a:p>
            <a:pPr algn="ctr"/>
            <a:r>
              <a:rPr lang="en-US" dirty="0"/>
              <a:t>What is Ethics?</a:t>
            </a:r>
          </a:p>
        </p:txBody>
      </p:sp>
      <p:pic>
        <p:nvPicPr>
          <p:cNvPr id="5" name="Picture 4">
            <a:extLst>
              <a:ext uri="{FF2B5EF4-FFF2-40B4-BE49-F238E27FC236}">
                <a16:creationId xmlns:a16="http://schemas.microsoft.com/office/drawing/2014/main" id="{4B6A8647-D6DF-487C-9C70-A0F54EB5FE6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1136817" y="251819"/>
            <a:ext cx="2105928" cy="1640481"/>
          </a:xfrm>
          <a:prstGeom prst="rect">
            <a:avLst/>
          </a:prstGeom>
          <a:ln>
            <a:solidFill>
              <a:schemeClr val="tx1"/>
            </a:solidFill>
          </a:ln>
        </p:spPr>
      </p:pic>
      <p:sp>
        <p:nvSpPr>
          <p:cNvPr id="3" name="Subtitle 2">
            <a:extLst>
              <a:ext uri="{FF2B5EF4-FFF2-40B4-BE49-F238E27FC236}">
                <a16:creationId xmlns:a16="http://schemas.microsoft.com/office/drawing/2014/main" id="{08521C3B-032E-40BD-9E88-E7E56367EC28}"/>
              </a:ext>
            </a:extLst>
          </p:cNvPr>
          <p:cNvSpPr>
            <a:spLocks noGrp="1"/>
          </p:cNvSpPr>
          <p:nvPr>
            <p:ph type="subTitle" idx="1"/>
          </p:nvPr>
        </p:nvSpPr>
        <p:spPr>
          <a:xfrm>
            <a:off x="2189781" y="1822686"/>
            <a:ext cx="4627561" cy="3212627"/>
          </a:xfrm>
        </p:spPr>
        <p:txBody>
          <a:bodyPr>
            <a:normAutofit/>
          </a:bodyPr>
          <a:lstStyle/>
          <a:p>
            <a:pPr algn="ctr">
              <a:lnSpc>
                <a:spcPct val="150000"/>
              </a:lnSpc>
            </a:pPr>
            <a:r>
              <a:rPr lang="en-US" sz="2400" b="1" dirty="0"/>
              <a:t>Personal Ethics</a:t>
            </a:r>
          </a:p>
          <a:p>
            <a:pPr algn="ctr">
              <a:lnSpc>
                <a:spcPct val="150000"/>
              </a:lnSpc>
            </a:pPr>
            <a:r>
              <a:rPr lang="en-US" sz="2000" dirty="0"/>
              <a:t>“Personal ethics refers to the ethics that a person identifies with in respect to people and situations that they deal with in everyday life.”</a:t>
            </a:r>
            <a:endParaRPr lang="en-US" sz="2000" b="1" dirty="0"/>
          </a:p>
        </p:txBody>
      </p:sp>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p:txBody>
          <a:bodyPr/>
          <a:lstStyle/>
          <a:p>
            <a:pPr algn="ctr"/>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9" name="Subtitle 2">
            <a:extLst>
              <a:ext uri="{FF2B5EF4-FFF2-40B4-BE49-F238E27FC236}">
                <a16:creationId xmlns:a16="http://schemas.microsoft.com/office/drawing/2014/main" id="{E521AFBB-3D7C-46A8-BF59-E42A0830F608}"/>
              </a:ext>
            </a:extLst>
          </p:cNvPr>
          <p:cNvSpPr txBox="1">
            <a:spLocks/>
          </p:cNvSpPr>
          <p:nvPr/>
        </p:nvSpPr>
        <p:spPr>
          <a:xfrm>
            <a:off x="7134226" y="1777527"/>
            <a:ext cx="4227511" cy="3505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lnSpc>
                <a:spcPct val="150000"/>
              </a:lnSpc>
            </a:pPr>
            <a:r>
              <a:rPr lang="en-US" sz="2400" b="1" dirty="0"/>
              <a:t>Professional Ethics</a:t>
            </a:r>
          </a:p>
          <a:p>
            <a:pPr algn="ctr">
              <a:lnSpc>
                <a:spcPct val="150000"/>
              </a:lnSpc>
            </a:pPr>
            <a:r>
              <a:rPr lang="en-US" sz="2000" dirty="0"/>
              <a:t>“Professional ethics refers to the ethics that a person must adhere to in respect of their interactions and business dealings in their professional life.”</a:t>
            </a:r>
            <a:endParaRPr lang="en-US" sz="2000" b="1" dirty="0"/>
          </a:p>
        </p:txBody>
      </p:sp>
      <p:sp>
        <p:nvSpPr>
          <p:cNvPr id="4" name="TextBox 3">
            <a:extLst>
              <a:ext uri="{FF2B5EF4-FFF2-40B4-BE49-F238E27FC236}">
                <a16:creationId xmlns:a16="http://schemas.microsoft.com/office/drawing/2014/main" id="{5B47840C-A3BA-4711-87B7-31F1FC18333A}"/>
              </a:ext>
            </a:extLst>
          </p:cNvPr>
          <p:cNvSpPr txBox="1"/>
          <p:nvPr/>
        </p:nvSpPr>
        <p:spPr>
          <a:xfrm>
            <a:off x="2189782" y="5339935"/>
            <a:ext cx="9555338" cy="738664"/>
          </a:xfrm>
          <a:prstGeom prst="rect">
            <a:avLst/>
          </a:prstGeom>
          <a:noFill/>
        </p:spPr>
        <p:txBody>
          <a:bodyPr wrap="square" rtlCol="0">
            <a:spAutoFit/>
          </a:bodyPr>
          <a:lstStyle/>
          <a:p>
            <a:r>
              <a:rPr lang="en-US" sz="1400" dirty="0"/>
              <a:t>Reference: Ministry of Business, Innovation and Employment. (2019). New Zealand Government. Retrieved </a:t>
            </a:r>
            <a:r>
              <a:rPr lang="en-US" sz="1400" dirty="0">
                <a:hlinkClick r:id="rId4"/>
              </a:rPr>
              <a:t>from https://www.iaa.govt.nz/for-advisers/adviser-tools/ethics-toolkit/the-difference-between-personal-and-professional-ethics/).</a:t>
            </a:r>
            <a:r>
              <a:rPr lang="en-US" sz="1400" dirty="0"/>
              <a:t> </a:t>
            </a:r>
          </a:p>
        </p:txBody>
      </p:sp>
    </p:spTree>
    <p:extLst>
      <p:ext uri="{BB962C8B-B14F-4D97-AF65-F5344CB8AC3E}">
        <p14:creationId xmlns:p14="http://schemas.microsoft.com/office/powerpoint/2010/main" val="123801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0271-9E41-574D-9BB8-83534F5EE8D0}"/>
              </a:ext>
            </a:extLst>
          </p:cNvPr>
          <p:cNvSpPr>
            <a:spLocks noGrp="1"/>
          </p:cNvSpPr>
          <p:nvPr>
            <p:ph type="title"/>
          </p:nvPr>
        </p:nvSpPr>
        <p:spPr/>
        <p:txBody>
          <a:bodyPr>
            <a:normAutofit fontScale="90000"/>
          </a:bodyPr>
          <a:lstStyle/>
          <a:p>
            <a:r>
              <a:rPr lang="en-US" dirty="0"/>
              <a:t>Challenges in Local Government: Ethics </a:t>
            </a:r>
            <a:br>
              <a:rPr lang="en-US" dirty="0"/>
            </a:br>
            <a:endParaRPr lang="en-US" dirty="0"/>
          </a:p>
        </p:txBody>
      </p:sp>
      <p:sp>
        <p:nvSpPr>
          <p:cNvPr id="3" name="Content Placeholder 2">
            <a:extLst>
              <a:ext uri="{FF2B5EF4-FFF2-40B4-BE49-F238E27FC236}">
                <a16:creationId xmlns:a16="http://schemas.microsoft.com/office/drawing/2014/main" id="{176D9454-794D-F34D-B474-51D13CC3EBC5}"/>
              </a:ext>
            </a:extLst>
          </p:cNvPr>
          <p:cNvSpPr>
            <a:spLocks noGrp="1"/>
          </p:cNvSpPr>
          <p:nvPr>
            <p:ph idx="1"/>
          </p:nvPr>
        </p:nvSpPr>
        <p:spPr>
          <a:xfrm>
            <a:off x="2589212" y="2133600"/>
            <a:ext cx="8915400" cy="336167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https://youtu.be/y9dAhmWp8rI</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FD573B07-635A-3B49-8149-90E5A67D5253}"/>
              </a:ext>
            </a:extLst>
          </p:cNvPr>
          <p:cNvSpPr>
            <a:spLocks noGrp="1"/>
          </p:cNvSpPr>
          <p:nvPr>
            <p:ph type="ftr" sz="quarter" idx="11"/>
          </p:nvPr>
        </p:nvSpPr>
        <p:spPr>
          <a:xfrm>
            <a:off x="8237739" y="6215707"/>
            <a:ext cx="3266873" cy="365125"/>
          </a:xfrm>
        </p:spPr>
        <p:txBody>
          <a:bodyPr/>
          <a:lstStyle/>
          <a:p>
            <a:pPr algn="r"/>
            <a:r>
              <a:rPr lang="en-US" dirty="0"/>
              <a:t>PPT Courtesy of Butterfly Journey Human Services, LLC</a:t>
            </a:r>
          </a:p>
        </p:txBody>
      </p:sp>
      <p:sp>
        <p:nvSpPr>
          <p:cNvPr id="5" name="Slide Number Placeholder 4">
            <a:extLst>
              <a:ext uri="{FF2B5EF4-FFF2-40B4-BE49-F238E27FC236}">
                <a16:creationId xmlns:a16="http://schemas.microsoft.com/office/drawing/2014/main" id="{2E0AF3AF-AE82-4E4A-A506-268A1F4D53AE}"/>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Picture 6">
            <a:extLst>
              <a:ext uri="{FF2B5EF4-FFF2-40B4-BE49-F238E27FC236}">
                <a16:creationId xmlns:a16="http://schemas.microsoft.com/office/drawing/2014/main" id="{E94B76E2-5370-F740-B66E-6F5E3E2A9917}"/>
              </a:ext>
            </a:extLst>
          </p:cNvPr>
          <p:cNvPicPr>
            <a:picLocks noChangeAspect="1"/>
          </p:cNvPicPr>
          <p:nvPr/>
        </p:nvPicPr>
        <p:blipFill>
          <a:blip r:embed="rId3"/>
          <a:stretch>
            <a:fillRect/>
          </a:stretch>
        </p:blipFill>
        <p:spPr>
          <a:xfrm>
            <a:off x="2589212" y="1495104"/>
            <a:ext cx="8901404" cy="2313416"/>
          </a:xfrm>
          <a:prstGeom prst="rect">
            <a:avLst/>
          </a:prstGeom>
        </p:spPr>
      </p:pic>
    </p:spTree>
    <p:extLst>
      <p:ext uri="{BB962C8B-B14F-4D97-AF65-F5344CB8AC3E}">
        <p14:creationId xmlns:p14="http://schemas.microsoft.com/office/powerpoint/2010/main" val="393107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3022600" y="255988"/>
            <a:ext cx="8896350" cy="965200"/>
          </a:xfrm>
        </p:spPr>
        <p:txBody>
          <a:bodyPr>
            <a:normAutofit fontScale="90000"/>
          </a:bodyPr>
          <a:lstStyle/>
          <a:p>
            <a:pPr algn="ctr"/>
            <a:r>
              <a:rPr lang="en-US" dirty="0"/>
              <a:t>Government Ethics, Georgia</a:t>
            </a:r>
          </a:p>
        </p:txBody>
      </p:sp>
      <p:pic>
        <p:nvPicPr>
          <p:cNvPr id="5" name="Picture 4">
            <a:extLst>
              <a:ext uri="{FF2B5EF4-FFF2-40B4-BE49-F238E27FC236}">
                <a16:creationId xmlns:a16="http://schemas.microsoft.com/office/drawing/2014/main" id="{4B6A8647-D6DF-487C-9C70-A0F54EB5FE6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762167" y="251819"/>
            <a:ext cx="2105928" cy="1640481"/>
          </a:xfrm>
          <a:prstGeom prst="rect">
            <a:avLst/>
          </a:prstGeom>
          <a:ln>
            <a:solidFill>
              <a:schemeClr val="tx1"/>
            </a:solidFill>
          </a:ln>
        </p:spPr>
      </p:pic>
      <p:sp>
        <p:nvSpPr>
          <p:cNvPr id="3" name="Subtitle 2">
            <a:extLst>
              <a:ext uri="{FF2B5EF4-FFF2-40B4-BE49-F238E27FC236}">
                <a16:creationId xmlns:a16="http://schemas.microsoft.com/office/drawing/2014/main" id="{08521C3B-032E-40BD-9E88-E7E56367EC28}"/>
              </a:ext>
            </a:extLst>
          </p:cNvPr>
          <p:cNvSpPr>
            <a:spLocks noGrp="1"/>
          </p:cNvSpPr>
          <p:nvPr>
            <p:ph type="subTitle" idx="1"/>
          </p:nvPr>
        </p:nvSpPr>
        <p:spPr>
          <a:xfrm>
            <a:off x="3022600" y="1394819"/>
            <a:ext cx="8585200" cy="3843931"/>
          </a:xfrm>
        </p:spPr>
        <p:txBody>
          <a:bodyPr>
            <a:normAutofit/>
          </a:bodyPr>
          <a:lstStyle/>
          <a:p>
            <a:pPr algn="just">
              <a:lnSpc>
                <a:spcPct val="150000"/>
              </a:lnSpc>
            </a:pPr>
            <a:r>
              <a:rPr lang="en-US" dirty="0"/>
              <a:t>The Georgia Municipal Association (2010, July) states ethics in government consists of five elements. </a:t>
            </a:r>
          </a:p>
          <a:p>
            <a:pPr marL="285750" indent="-285750" algn="just">
              <a:lnSpc>
                <a:spcPct val="150000"/>
              </a:lnSpc>
              <a:buFont typeface="Arial" panose="020B0604020202020204" pitchFamily="34" charset="0"/>
              <a:buChar char="•"/>
            </a:pPr>
            <a:r>
              <a:rPr lang="en-US" dirty="0"/>
              <a:t>Serve others, not ourselves </a:t>
            </a:r>
          </a:p>
          <a:p>
            <a:pPr marL="285750" indent="-285750" algn="just">
              <a:lnSpc>
                <a:spcPct val="150000"/>
              </a:lnSpc>
              <a:buFont typeface="Arial" panose="020B0604020202020204" pitchFamily="34" charset="0"/>
              <a:buChar char="•"/>
            </a:pPr>
            <a:r>
              <a:rPr lang="en-US" dirty="0"/>
              <a:t>Use resources with efficiency and economy </a:t>
            </a:r>
          </a:p>
          <a:p>
            <a:pPr marL="285750" indent="-285750" algn="just">
              <a:lnSpc>
                <a:spcPct val="150000"/>
              </a:lnSpc>
              <a:buFont typeface="Arial" panose="020B0604020202020204" pitchFamily="34" charset="0"/>
              <a:buChar char="•"/>
            </a:pPr>
            <a:r>
              <a:rPr lang="en-US" dirty="0"/>
              <a:t>Treat all people fairly </a:t>
            </a:r>
          </a:p>
          <a:p>
            <a:pPr marL="285750" indent="-285750" algn="just">
              <a:lnSpc>
                <a:spcPct val="150000"/>
              </a:lnSpc>
              <a:buFont typeface="Arial" panose="020B0604020202020204" pitchFamily="34" charset="0"/>
              <a:buChar char="•"/>
            </a:pPr>
            <a:r>
              <a:rPr lang="en-US" dirty="0"/>
              <a:t>Use the power of our position for the well being of our constituents </a:t>
            </a:r>
          </a:p>
          <a:p>
            <a:pPr marL="285750" indent="-285750" algn="just">
              <a:lnSpc>
                <a:spcPct val="150000"/>
              </a:lnSpc>
              <a:buFont typeface="Arial" panose="020B0604020202020204" pitchFamily="34" charset="0"/>
              <a:buChar char="•"/>
            </a:pPr>
            <a:r>
              <a:rPr lang="en-US" dirty="0"/>
              <a:t>Create an environment of honesty, openness and integrity </a:t>
            </a:r>
          </a:p>
        </p:txBody>
      </p:sp>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p:txBody>
          <a:bodyPr/>
          <a:lstStyle/>
          <a:p>
            <a:pPr algn="ctr"/>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4" name="TextBox 3">
            <a:extLst>
              <a:ext uri="{FF2B5EF4-FFF2-40B4-BE49-F238E27FC236}">
                <a16:creationId xmlns:a16="http://schemas.microsoft.com/office/drawing/2014/main" id="{A296A828-9EDB-4ED0-B181-2AF1319DE940}"/>
              </a:ext>
            </a:extLst>
          </p:cNvPr>
          <p:cNvSpPr txBox="1"/>
          <p:nvPr/>
        </p:nvSpPr>
        <p:spPr>
          <a:xfrm>
            <a:off x="2868094" y="5271930"/>
            <a:ext cx="8739705" cy="1046440"/>
          </a:xfrm>
          <a:prstGeom prst="rect">
            <a:avLst/>
          </a:prstGeom>
          <a:noFill/>
        </p:spPr>
        <p:txBody>
          <a:bodyPr wrap="square" rtlCol="0">
            <a:spAutoFit/>
          </a:bodyPr>
          <a:lstStyle/>
          <a:p>
            <a:r>
              <a:rPr lang="en-US" sz="1200" dirty="0"/>
              <a:t>Reference: Georgia Municipal Association. (2010). Ethics in government: Charting the right course. Retrieved from </a:t>
            </a:r>
            <a:r>
              <a:rPr lang="en-US" sz="1200" dirty="0">
                <a:hlinkClick r:id="rId4"/>
              </a:rPr>
              <a:t>https://www.thempc.org/eagenda/x/hrb/2013/JUNE%2012,%202013%20HISTORIC%20DISTRICT%20BOARD%20OF%20REVIEW%20SPECIAL%20CALLED%20MEETING%20on%20Wednesday,%20June%2012,%202013/864DC2DA-B8E1-43C6-875B-6B9F4B94F816.pdf</a:t>
            </a:r>
            <a:endParaRPr lang="en-US" sz="1200" dirty="0"/>
          </a:p>
          <a:p>
            <a:endParaRPr lang="en-US" sz="1400" dirty="0"/>
          </a:p>
        </p:txBody>
      </p:sp>
    </p:spTree>
    <p:extLst>
      <p:ext uri="{BB962C8B-B14F-4D97-AF65-F5344CB8AC3E}">
        <p14:creationId xmlns:p14="http://schemas.microsoft.com/office/powerpoint/2010/main" val="1288530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2781300" y="255988"/>
            <a:ext cx="9328150" cy="702862"/>
          </a:xfrm>
        </p:spPr>
        <p:txBody>
          <a:bodyPr>
            <a:noAutofit/>
          </a:bodyPr>
          <a:lstStyle/>
          <a:p>
            <a:pPr algn="ctr"/>
            <a:r>
              <a:rPr lang="en-US" sz="3600" dirty="0"/>
              <a:t>Government Ethics, Georgia, continue</a:t>
            </a:r>
          </a:p>
        </p:txBody>
      </p:sp>
      <p:pic>
        <p:nvPicPr>
          <p:cNvPr id="5" name="Picture 4">
            <a:extLst>
              <a:ext uri="{FF2B5EF4-FFF2-40B4-BE49-F238E27FC236}">
                <a16:creationId xmlns:a16="http://schemas.microsoft.com/office/drawing/2014/main" id="{4B6A8647-D6DF-487C-9C70-A0F54EB5FE6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762167" y="251819"/>
            <a:ext cx="2105928" cy="1640481"/>
          </a:xfrm>
          <a:prstGeom prst="rect">
            <a:avLst/>
          </a:prstGeom>
          <a:ln>
            <a:solidFill>
              <a:schemeClr val="tx1"/>
            </a:solidFill>
          </a:ln>
        </p:spPr>
      </p:pic>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p:txBody>
          <a:bodyPr/>
          <a:lstStyle/>
          <a:p>
            <a:pPr algn="ctr"/>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4" name="TextBox 3">
            <a:extLst>
              <a:ext uri="{FF2B5EF4-FFF2-40B4-BE49-F238E27FC236}">
                <a16:creationId xmlns:a16="http://schemas.microsoft.com/office/drawing/2014/main" id="{A296A828-9EDB-4ED0-B181-2AF1319DE940}"/>
              </a:ext>
            </a:extLst>
          </p:cNvPr>
          <p:cNvSpPr txBox="1"/>
          <p:nvPr/>
        </p:nvSpPr>
        <p:spPr>
          <a:xfrm>
            <a:off x="2868094" y="5202358"/>
            <a:ext cx="8921750" cy="1231106"/>
          </a:xfrm>
          <a:prstGeom prst="rect">
            <a:avLst/>
          </a:prstGeom>
          <a:noFill/>
        </p:spPr>
        <p:txBody>
          <a:bodyPr wrap="square" rtlCol="0">
            <a:spAutoFit/>
          </a:bodyPr>
          <a:lstStyle/>
          <a:p>
            <a:r>
              <a:rPr lang="en-US" sz="1200" dirty="0"/>
              <a:t>Reference: Georgia Municipal Association. (2010). Ethics in government: Charting the right course, p. 43. Retrieved from </a:t>
            </a:r>
            <a:r>
              <a:rPr lang="en-US" sz="1200" dirty="0">
                <a:hlinkClick r:id="rId4"/>
              </a:rPr>
              <a:t>https://www.thempc.org/eagenda/x/hrb/2013/JUNE%2012,%202013%20HISTORIC%20DISTRICT%20BOARD%20OF%20REVIEW%20SPECIAL%20CALLED%20MEETING%20on%20Wednesday,%20June%2012,%202013/864DC2DA-B8E1-43C6-875B-6B9F4B94F816.pdf</a:t>
            </a:r>
            <a:endParaRPr lang="en-US" sz="1200" dirty="0"/>
          </a:p>
          <a:p>
            <a:endParaRPr lang="en-US" sz="1400" dirty="0"/>
          </a:p>
        </p:txBody>
      </p:sp>
      <p:pic>
        <p:nvPicPr>
          <p:cNvPr id="13" name="Picture 12">
            <a:extLst>
              <a:ext uri="{FF2B5EF4-FFF2-40B4-BE49-F238E27FC236}">
                <a16:creationId xmlns:a16="http://schemas.microsoft.com/office/drawing/2014/main" id="{01C868FF-906A-4714-99D9-44B6D47DCECA}"/>
              </a:ext>
            </a:extLst>
          </p:cNvPr>
          <p:cNvPicPr>
            <a:picLocks noChangeAspect="1"/>
          </p:cNvPicPr>
          <p:nvPr/>
        </p:nvPicPr>
        <p:blipFill>
          <a:blip r:embed="rId5"/>
          <a:stretch>
            <a:fillRect/>
          </a:stretch>
        </p:blipFill>
        <p:spPr>
          <a:xfrm>
            <a:off x="2964931" y="958851"/>
            <a:ext cx="8824913" cy="3879850"/>
          </a:xfrm>
          <a:prstGeom prst="rect">
            <a:avLst/>
          </a:prstGeom>
        </p:spPr>
      </p:pic>
    </p:spTree>
    <p:extLst>
      <p:ext uri="{BB962C8B-B14F-4D97-AF65-F5344CB8AC3E}">
        <p14:creationId xmlns:p14="http://schemas.microsoft.com/office/powerpoint/2010/main" val="2843859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1000030" y="1179096"/>
            <a:ext cx="4880070" cy="965200"/>
          </a:xfrm>
        </p:spPr>
        <p:txBody>
          <a:bodyPr>
            <a:noAutofit/>
          </a:bodyPr>
          <a:lstStyle/>
          <a:p>
            <a:pPr algn="ctr"/>
            <a:r>
              <a:rPr lang="en-US" sz="3600" dirty="0"/>
              <a:t>DeKalb County Board of Ethics, Complaint Form, p. 1</a:t>
            </a:r>
          </a:p>
        </p:txBody>
      </p:sp>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a:xfrm>
            <a:off x="2023316" y="6218358"/>
            <a:ext cx="3367088" cy="365125"/>
          </a:xfrm>
        </p:spPr>
        <p:txBody>
          <a:bodyPr/>
          <a:lstStyle/>
          <a:p>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4" name="TextBox 3">
            <a:extLst>
              <a:ext uri="{FF2B5EF4-FFF2-40B4-BE49-F238E27FC236}">
                <a16:creationId xmlns:a16="http://schemas.microsoft.com/office/drawing/2014/main" id="{A296A828-9EDB-4ED0-B181-2AF1319DE940}"/>
              </a:ext>
            </a:extLst>
          </p:cNvPr>
          <p:cNvSpPr txBox="1"/>
          <p:nvPr/>
        </p:nvSpPr>
        <p:spPr>
          <a:xfrm>
            <a:off x="1311579" y="5171918"/>
            <a:ext cx="4737100" cy="1046440"/>
          </a:xfrm>
          <a:prstGeom prst="rect">
            <a:avLst/>
          </a:prstGeom>
          <a:noFill/>
        </p:spPr>
        <p:txBody>
          <a:bodyPr wrap="square" rtlCol="0">
            <a:spAutoFit/>
          </a:bodyPr>
          <a:lstStyle/>
          <a:p>
            <a:r>
              <a:rPr lang="en-US" sz="1200" dirty="0"/>
              <a:t>Reference: DeKalb County Georgia. (2019). DeKalb county ethics complaint form. DeKalb county board of ethics. Retrieved from </a:t>
            </a:r>
            <a:r>
              <a:rPr lang="en-US" sz="1200" dirty="0">
                <a:hlinkClick r:id="rId2"/>
              </a:rPr>
              <a:t>http://www.dekalbcountyethics.org/file-a-complaint/</a:t>
            </a:r>
            <a:r>
              <a:rPr lang="en-US" sz="1200" dirty="0"/>
              <a:t> </a:t>
            </a:r>
          </a:p>
          <a:p>
            <a:endParaRPr lang="en-US" sz="1400" dirty="0"/>
          </a:p>
        </p:txBody>
      </p:sp>
      <p:pic>
        <p:nvPicPr>
          <p:cNvPr id="11" name="Picture 10">
            <a:extLst>
              <a:ext uri="{FF2B5EF4-FFF2-40B4-BE49-F238E27FC236}">
                <a16:creationId xmlns:a16="http://schemas.microsoft.com/office/drawing/2014/main" id="{8CAE1DF5-3D58-4585-B14B-56E504EA0AEA}"/>
              </a:ext>
            </a:extLst>
          </p:cNvPr>
          <p:cNvPicPr>
            <a:picLocks noChangeAspect="1"/>
          </p:cNvPicPr>
          <p:nvPr/>
        </p:nvPicPr>
        <p:blipFill>
          <a:blip r:embed="rId3"/>
          <a:stretch>
            <a:fillRect/>
          </a:stretch>
        </p:blipFill>
        <p:spPr>
          <a:xfrm>
            <a:off x="5880100" y="81874"/>
            <a:ext cx="5946870" cy="6706276"/>
          </a:xfrm>
          <a:prstGeom prst="rect">
            <a:avLst/>
          </a:prstGeom>
        </p:spPr>
      </p:pic>
    </p:spTree>
    <p:extLst>
      <p:ext uri="{BB962C8B-B14F-4D97-AF65-F5344CB8AC3E}">
        <p14:creationId xmlns:p14="http://schemas.microsoft.com/office/powerpoint/2010/main" val="2552761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16F6-74D1-47AD-BA89-3E24A5D2A3B1}"/>
              </a:ext>
            </a:extLst>
          </p:cNvPr>
          <p:cNvSpPr>
            <a:spLocks noGrp="1"/>
          </p:cNvSpPr>
          <p:nvPr>
            <p:ph type="ctrTitle"/>
          </p:nvPr>
        </p:nvSpPr>
        <p:spPr>
          <a:xfrm>
            <a:off x="1272873" y="924843"/>
            <a:ext cx="4829269" cy="965200"/>
          </a:xfrm>
        </p:spPr>
        <p:txBody>
          <a:bodyPr>
            <a:noAutofit/>
          </a:bodyPr>
          <a:lstStyle/>
          <a:p>
            <a:pPr algn="ctr"/>
            <a:r>
              <a:rPr lang="en-US" sz="3600" dirty="0"/>
              <a:t>DeKalb County Board of Ethics, Complaint Form, p. 2</a:t>
            </a:r>
          </a:p>
        </p:txBody>
      </p:sp>
      <p:sp>
        <p:nvSpPr>
          <p:cNvPr id="7" name="Footer Placeholder 6">
            <a:extLst>
              <a:ext uri="{FF2B5EF4-FFF2-40B4-BE49-F238E27FC236}">
                <a16:creationId xmlns:a16="http://schemas.microsoft.com/office/drawing/2014/main" id="{7FA6D4E3-6EC7-4881-A982-A7BAAA262A9A}"/>
              </a:ext>
            </a:extLst>
          </p:cNvPr>
          <p:cNvSpPr>
            <a:spLocks noGrp="1"/>
          </p:cNvSpPr>
          <p:nvPr>
            <p:ph type="ftr" sz="quarter" idx="11"/>
          </p:nvPr>
        </p:nvSpPr>
        <p:spPr>
          <a:xfrm>
            <a:off x="1789159" y="6125208"/>
            <a:ext cx="3835401" cy="365125"/>
          </a:xfrm>
        </p:spPr>
        <p:txBody>
          <a:bodyPr/>
          <a:lstStyle/>
          <a:p>
            <a:r>
              <a:rPr lang="en-US" dirty="0"/>
              <a:t>PPT Courtesy of Butterfly Journey Human Services, LLC</a:t>
            </a:r>
          </a:p>
        </p:txBody>
      </p:sp>
      <p:sp>
        <p:nvSpPr>
          <p:cNvPr id="8" name="Slide Number Placeholder 7">
            <a:extLst>
              <a:ext uri="{FF2B5EF4-FFF2-40B4-BE49-F238E27FC236}">
                <a16:creationId xmlns:a16="http://schemas.microsoft.com/office/drawing/2014/main" id="{1D5720CF-E0A2-4EFA-B692-0408FA6A541C}"/>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4" name="TextBox 3">
            <a:extLst>
              <a:ext uri="{FF2B5EF4-FFF2-40B4-BE49-F238E27FC236}">
                <a16:creationId xmlns:a16="http://schemas.microsoft.com/office/drawing/2014/main" id="{A296A828-9EDB-4ED0-B181-2AF1319DE940}"/>
              </a:ext>
            </a:extLst>
          </p:cNvPr>
          <p:cNvSpPr txBox="1"/>
          <p:nvPr/>
        </p:nvSpPr>
        <p:spPr>
          <a:xfrm>
            <a:off x="1714500" y="5089368"/>
            <a:ext cx="4457700" cy="1046440"/>
          </a:xfrm>
          <a:prstGeom prst="rect">
            <a:avLst/>
          </a:prstGeom>
          <a:noFill/>
        </p:spPr>
        <p:txBody>
          <a:bodyPr wrap="square" rtlCol="0">
            <a:spAutoFit/>
          </a:bodyPr>
          <a:lstStyle/>
          <a:p>
            <a:r>
              <a:rPr lang="en-US" sz="1200" dirty="0"/>
              <a:t>Reference: DeKalb County Georgia. (2019). DeKalb county ethics complaint form. DeKalb county board of ethics. Retrieved from </a:t>
            </a:r>
            <a:r>
              <a:rPr lang="en-US" sz="1200" dirty="0">
                <a:hlinkClick r:id="rId2"/>
              </a:rPr>
              <a:t>http://www.dekalbcountyethics.org/file-a-complaint/</a:t>
            </a:r>
            <a:r>
              <a:rPr lang="en-US" sz="1200" dirty="0"/>
              <a:t> </a:t>
            </a:r>
          </a:p>
          <a:p>
            <a:endParaRPr lang="en-US" sz="1400" dirty="0"/>
          </a:p>
        </p:txBody>
      </p:sp>
      <p:pic>
        <p:nvPicPr>
          <p:cNvPr id="5" name="Picture 4">
            <a:extLst>
              <a:ext uri="{FF2B5EF4-FFF2-40B4-BE49-F238E27FC236}">
                <a16:creationId xmlns:a16="http://schemas.microsoft.com/office/drawing/2014/main" id="{57544BAA-07E7-41A4-B56A-20B7BD7A069D}"/>
              </a:ext>
            </a:extLst>
          </p:cNvPr>
          <p:cNvPicPr>
            <a:picLocks noChangeAspect="1"/>
          </p:cNvPicPr>
          <p:nvPr/>
        </p:nvPicPr>
        <p:blipFill>
          <a:blip r:embed="rId3"/>
          <a:stretch>
            <a:fillRect/>
          </a:stretch>
        </p:blipFill>
        <p:spPr>
          <a:xfrm>
            <a:off x="6102142" y="0"/>
            <a:ext cx="5558046" cy="6737350"/>
          </a:xfrm>
          <a:prstGeom prst="rect">
            <a:avLst/>
          </a:prstGeom>
        </p:spPr>
      </p:pic>
    </p:spTree>
    <p:extLst>
      <p:ext uri="{BB962C8B-B14F-4D97-AF65-F5344CB8AC3E}">
        <p14:creationId xmlns:p14="http://schemas.microsoft.com/office/powerpoint/2010/main" val="3387293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{C2BC5B39-3894-4D6A-8D2D-0D48156A390F}tf02892315</Template>
  <TotalTime>542</TotalTime>
  <Words>1306</Words>
  <Application>Microsoft Macintosh PowerPoint</Application>
  <PresentationFormat>Widescreen</PresentationFormat>
  <Paragraphs>107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Wisp</vt:lpstr>
      <vt:lpstr>Stonecrest Ethics Board Community</vt:lpstr>
      <vt:lpstr>About US</vt:lpstr>
      <vt:lpstr>R. I. S. E.</vt:lpstr>
      <vt:lpstr>What is Ethics?</vt:lpstr>
      <vt:lpstr>Challenges in Local Government: Ethics  </vt:lpstr>
      <vt:lpstr>Government Ethics, Georgia</vt:lpstr>
      <vt:lpstr>Government Ethics, Georgia, continue</vt:lpstr>
      <vt:lpstr>DeKalb County Board of Ethics, Complaint Form, p. 1</vt:lpstr>
      <vt:lpstr>DeKalb County Board of Ethics, Complaint Form, p. 2</vt:lpstr>
      <vt:lpstr>Stonecrest Ethics Board: City Charter</vt:lpstr>
      <vt:lpstr>PowerPoint Presentation</vt:lpstr>
      <vt:lpstr>PowerPoint Presentation</vt:lpstr>
      <vt:lpstr>Code of Conduct  for Elected Officials</vt:lpstr>
      <vt:lpstr>Ethical Methodology</vt:lpstr>
      <vt:lpstr>Robert’s Rules  of Order</vt:lpstr>
      <vt:lpstr>Butterfly Journey Human Services, LLC</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Stonecrest Ethics Board Community</dc:title>
  <dc:creator>Virginia Pierce-Kelly</dc:creator>
  <cp:lastModifiedBy>Microsoft Office User</cp:lastModifiedBy>
  <cp:revision>147</cp:revision>
  <dcterms:created xsi:type="dcterms:W3CDTF">2020-03-02T16:00:13Z</dcterms:created>
  <dcterms:modified xsi:type="dcterms:W3CDTF">2020-03-18T16:16:03Z</dcterms:modified>
</cp:coreProperties>
</file>